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7559675"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192F628-4DC0-4E73-B60B-AB05733A3BD9}">
  <a:tblStyle styleId="{9192F628-4DC0-4E73-B60B-AB05733A3BD9}"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CE204ED-9862-4A41-ABF9-ECF7FD3474FA}" styleName="Table_1">
    <a:wholeTbl>
      <a:tcTxStyle>
        <a:font>
          <a:latin typeface="Arial"/>
          <a:ea typeface="Arial"/>
          <a:cs typeface="Arial"/>
        </a:font>
        <a:srgbClr val="000000"/>
      </a:tcTxStyle>
      <a:tcStyle>
        <a:tcBdr>
          <a:left>
            <a:ln cap="flat" cmpd="sng">
              <a:solidFill>
                <a:srgbClr val="000000"/>
              </a:solidFill>
              <a:prstDash val="solid"/>
              <a:round/>
              <a:headEnd type="none" w="sm" len="sm"/>
              <a:tailEnd type="none" w="sm" len="sm"/>
            </a:ln>
          </a:left>
          <a:right>
            <a:ln cap="flat" cmpd="sng">
              <a:solidFill>
                <a:srgbClr val="000000"/>
              </a:solidFill>
              <a:prstDash val="solid"/>
              <a:round/>
              <a:headEnd type="none" w="sm" len="sm"/>
              <a:tailEnd type="none" w="sm" len="sm"/>
            </a:ln>
          </a:right>
          <a:top>
            <a:ln cap="flat" cmpd="sng">
              <a:solidFill>
                <a:srgbClr val="000000"/>
              </a:solidFill>
              <a:prstDash val="solid"/>
              <a:round/>
              <a:headEnd type="none" w="sm" len="sm"/>
              <a:tailEnd type="none" w="sm" len="sm"/>
            </a:ln>
          </a:top>
          <a:bottom>
            <a:ln cap="flat" cmpd="sng">
              <a:solidFill>
                <a:srgbClr val="000000"/>
              </a:solidFill>
              <a:prstDash val="solid"/>
              <a:round/>
              <a:headEnd type="none" w="sm" len="sm"/>
              <a:tailEnd type="none" w="sm" len="sm"/>
            </a:ln>
          </a:bottom>
          <a:insideH>
            <a:ln cap="flat" cmpd="sng">
              <a:solidFill>
                <a:srgbClr val="000000"/>
              </a:solidFill>
              <a:prstDash val="solid"/>
              <a:round/>
              <a:headEnd type="none" w="sm" len="sm"/>
              <a:tailEnd type="none" w="sm" len="sm"/>
            </a:ln>
          </a:insideH>
          <a:insideV>
            <a:ln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710" y="77"/>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7031"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3654942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9529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fb38d99638_3_10: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fb38d99638_3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44601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fb38d99638_3_24: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fb38d99638_3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18178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fb38d99638_3_29: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fb38d99638_3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7197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fb38d99638_3_43: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fb38d99638_3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9796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00fe9a3ede_0_4: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00fe9a3ede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937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fb38d99638_3_36: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fb38d99638_3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6885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00fe9a3ede_0_13: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00fe9a3ede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2918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fb38d99638_4_0: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fb38d99638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2888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fb38d99638_0_18: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fb38d99638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1759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fb38d99638_0_26: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fb38d99638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4509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f9f6e8d845_0_0: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f9f6e8d84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28440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fb38d99638_3_0: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fb38d99638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33340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fb38d99638_1_31: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fb38d99638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9320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fb38d99638_3_5: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fb38d99638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2219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fb38d99638_3_15: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fb38d99638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7362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7712" y="1547778"/>
            <a:ext cx="7044600" cy="426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7705" y="5891409"/>
            <a:ext cx="7044600" cy="1647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7705" y="2299346"/>
            <a:ext cx="7044600" cy="4081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7705" y="6552657"/>
            <a:ext cx="7044600" cy="2703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7705" y="4471058"/>
            <a:ext cx="7044600" cy="1749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57705" y="2395696"/>
            <a:ext cx="7044600" cy="7101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7705" y="2395696"/>
            <a:ext cx="3306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3995291" y="2395696"/>
            <a:ext cx="3306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7705" y="1154948"/>
            <a:ext cx="2321700" cy="1570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7705" y="2888617"/>
            <a:ext cx="2321700" cy="66090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5325" y="935745"/>
            <a:ext cx="5264700" cy="8503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19508" y="2563450"/>
            <a:ext cx="3344400" cy="3081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19508" y="5826865"/>
            <a:ext cx="3344400" cy="2567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83839" y="1505164"/>
            <a:ext cx="3172200" cy="768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7705" y="8794266"/>
            <a:ext cx="4959600" cy="12579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accenture.com/_acnmedia/PDF-75/Accenture-2017-Corporate-Citizenship-Report.pdf#zoom=50" TargetMode="External"/><Relationship Id="rId5" Type="http://schemas.openxmlformats.org/officeDocument/2006/relationships/hyperlink" Target="https://www.un.org/sustainabledevelopment/wp-content/uploads/2018/09/Goal-10.pdf" TargetMode="External"/><Relationship Id="rId4" Type="http://schemas.openxmlformats.org/officeDocument/2006/relationships/hyperlink" Target="https://www.un.org/sustainabledevelopment/inequality/"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ed.com/talks/alicia_garza_patrisse_cullors_and_opal_tometi_an_interview_with_the_founders_of_black_lives_matter/transcript?language=ja"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KAuecX_971A"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pcommreports.ohchr.org/TMResultsBase/DownLoadPublicCommunicationFile?gId=25476"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hyperlink" Target="https://secureservercdn.net/104.238.69.231/a1w.90d.myftpupload.com/wp-content/uploads/2021/02/Press-Statement-re_-Bay-Area-Elderly-Incidents-2.9.2021-1.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www.un.org/en/coronavirus/covid-19-un-counters-pandemic-related-hate-and-xenophobia" TargetMode="External"/><Relationship Id="rId3" Type="http://schemas.openxmlformats.org/officeDocument/2006/relationships/hyperlink" Target="https://unstats.un.org/sdgs/report/2019/goal-10/" TargetMode="External"/><Relationship Id="rId7" Type="http://schemas.openxmlformats.org/officeDocument/2006/relationships/hyperlink" Target="https://www.un.org/sites/un2.un.org/files/un_policy_brief_on_human_rights_and_covid_23_april_2020.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data.unwomen.org/resources/covid-19-emerging-gender-data-and-why-it-matters" TargetMode="External"/><Relationship Id="rId5" Type="http://schemas.openxmlformats.org/officeDocument/2006/relationships/hyperlink" Target="https://www.ilo.org/global/about-the-ilo/newsroom/news/WCMS_743036/lang--en/index.htm" TargetMode="External"/><Relationship Id="rId4" Type="http://schemas.openxmlformats.org/officeDocument/2006/relationships/hyperlink" Target="https://www.un.org/sustainabledevelopment/goal-of-the-month-may-2020"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57700" y="1150177"/>
            <a:ext cx="7044600" cy="17763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ja" sz="4900" dirty="0" smtClean="0">
                <a:latin typeface="Impact"/>
                <a:ea typeface="Impact"/>
                <a:cs typeface="Impact"/>
                <a:sym typeface="Impact"/>
              </a:rPr>
              <a:t>SD</a:t>
            </a:r>
            <a:r>
              <a:rPr lang="en-US" altLang="ja" sz="4900" smtClean="0">
                <a:latin typeface="Impact"/>
                <a:ea typeface="Impact"/>
                <a:cs typeface="Impact"/>
                <a:sym typeface="Impact"/>
              </a:rPr>
              <a:t>G</a:t>
            </a:r>
            <a:r>
              <a:rPr lang="ja" sz="4900" smtClean="0">
                <a:latin typeface="Impact"/>
                <a:ea typeface="Impact"/>
                <a:cs typeface="Impact"/>
                <a:sym typeface="Impact"/>
              </a:rPr>
              <a:t>s </a:t>
            </a:r>
            <a:r>
              <a:rPr lang="ja" sz="4900">
                <a:latin typeface="Impact"/>
                <a:ea typeface="Impact"/>
                <a:cs typeface="Impact"/>
                <a:sym typeface="Impact"/>
              </a:rPr>
              <a:t>Racism </a:t>
            </a:r>
            <a:endParaRPr sz="4900" dirty="0">
              <a:latin typeface="Impact"/>
              <a:ea typeface="Impact"/>
              <a:cs typeface="Impact"/>
              <a:sym typeface="Impact"/>
            </a:endParaRPr>
          </a:p>
          <a:p>
            <a:pPr marL="0" lvl="0" indent="0" algn="ctr" rtl="0">
              <a:spcBef>
                <a:spcPts val="0"/>
              </a:spcBef>
              <a:spcAft>
                <a:spcPts val="0"/>
              </a:spcAft>
              <a:buNone/>
            </a:pPr>
            <a:r>
              <a:rPr lang="ja" sz="4900" dirty="0">
                <a:latin typeface="Impact"/>
                <a:ea typeface="Impact"/>
                <a:cs typeface="Impact"/>
                <a:sym typeface="Impact"/>
              </a:rPr>
              <a:t>Teaching Materials</a:t>
            </a:r>
            <a:endParaRPr sz="4900" dirty="0">
              <a:latin typeface="Impact"/>
              <a:ea typeface="Impact"/>
              <a:cs typeface="Impact"/>
              <a:sym typeface="Impact"/>
            </a:endParaRPr>
          </a:p>
        </p:txBody>
      </p:sp>
      <p:sp>
        <p:nvSpPr>
          <p:cNvPr id="55" name="Google Shape;55;p13"/>
          <p:cNvSpPr txBox="1">
            <a:spLocks noGrp="1"/>
          </p:cNvSpPr>
          <p:nvPr>
            <p:ph type="subTitle" idx="1"/>
          </p:nvPr>
        </p:nvSpPr>
        <p:spPr>
          <a:xfrm>
            <a:off x="3505300" y="9990725"/>
            <a:ext cx="3927900" cy="613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ja" sz="2400"/>
              <a:t>Io, Tomoya, Rimi, Maori</a:t>
            </a:r>
            <a:endParaRPr sz="2400"/>
          </a:p>
        </p:txBody>
      </p:sp>
      <p:pic>
        <p:nvPicPr>
          <p:cNvPr id="56" name="Google Shape;56;p13"/>
          <p:cNvPicPr preferRelativeResize="0"/>
          <p:nvPr/>
        </p:nvPicPr>
        <p:blipFill>
          <a:blip r:embed="rId3">
            <a:alphaModFix/>
          </a:blip>
          <a:stretch>
            <a:fillRect/>
          </a:stretch>
        </p:blipFill>
        <p:spPr>
          <a:xfrm>
            <a:off x="1857325" y="4104175"/>
            <a:ext cx="3845350" cy="38453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ctrTitle"/>
          </p:nvPr>
        </p:nvSpPr>
        <p:spPr>
          <a:xfrm>
            <a:off x="257712" y="-896097"/>
            <a:ext cx="7044600" cy="4266900"/>
          </a:xfrm>
          <a:prstGeom prst="rect">
            <a:avLst/>
          </a:prstGeom>
        </p:spPr>
        <p:txBody>
          <a:bodyPr spcFirstLastPara="1" wrap="square" lIns="91425" tIns="91425" rIns="91425" bIns="91425" anchor="b" anchorCtr="0">
            <a:normAutofit/>
          </a:bodyPr>
          <a:lstStyle/>
          <a:p>
            <a:pPr marL="0" lvl="0" indent="0" algn="l" rtl="0">
              <a:lnSpc>
                <a:spcPct val="115000"/>
              </a:lnSpc>
              <a:spcBef>
                <a:spcPts val="0"/>
              </a:spcBef>
              <a:spcAft>
                <a:spcPts val="1000"/>
              </a:spcAft>
              <a:buNone/>
            </a:pPr>
            <a:r>
              <a:rPr lang="ja" sz="2400" b="1">
                <a:solidFill>
                  <a:srgbClr val="333333"/>
                </a:solidFill>
              </a:rPr>
              <a:t>B. Choose the best words to complete the sentence in the passage.</a:t>
            </a:r>
            <a:endParaRPr sz="6200" b="1"/>
          </a:p>
        </p:txBody>
      </p:sp>
      <p:sp>
        <p:nvSpPr>
          <p:cNvPr id="120" name="Google Shape;120;p22"/>
          <p:cNvSpPr txBox="1">
            <a:spLocks noGrp="1"/>
          </p:cNvSpPr>
          <p:nvPr>
            <p:ph type="subTitle" idx="1"/>
          </p:nvPr>
        </p:nvSpPr>
        <p:spPr>
          <a:xfrm>
            <a:off x="257700" y="3698400"/>
            <a:ext cx="7044600" cy="1647600"/>
          </a:xfrm>
          <a:prstGeom prst="rect">
            <a:avLst/>
          </a:prstGeom>
        </p:spPr>
        <p:txBody>
          <a:bodyPr spcFirstLastPara="1" wrap="square" lIns="91425" tIns="91425" rIns="91425" bIns="91425" anchor="t" anchorCtr="0">
            <a:normAutofit fontScale="25000" lnSpcReduction="20000"/>
          </a:bodyPr>
          <a:lstStyle/>
          <a:p>
            <a:pPr marL="457200" lvl="0" indent="0" algn="l" rtl="0">
              <a:lnSpc>
                <a:spcPct val="115000"/>
              </a:lnSpc>
              <a:spcBef>
                <a:spcPts val="0"/>
              </a:spcBef>
              <a:spcAft>
                <a:spcPts val="0"/>
              </a:spcAft>
              <a:buClr>
                <a:schemeClr val="dk1"/>
              </a:buClr>
              <a:buSzPts val="275"/>
              <a:buFont typeface="Arial"/>
              <a:buNone/>
            </a:pPr>
            <a:r>
              <a:rPr lang="ja" sz="12123">
                <a:solidFill>
                  <a:srgbClr val="333333"/>
                </a:solidFill>
              </a:rPr>
              <a:t>6. Despite, In addition, Furthermore, In spite of </a:t>
            </a:r>
            <a:endParaRPr sz="12123">
              <a:solidFill>
                <a:srgbClr val="333333"/>
              </a:solidFill>
            </a:endParaRPr>
          </a:p>
          <a:p>
            <a:pPr marL="457200" lvl="0" indent="0" algn="l" rtl="0">
              <a:lnSpc>
                <a:spcPct val="115000"/>
              </a:lnSpc>
              <a:spcBef>
                <a:spcPts val="1000"/>
              </a:spcBef>
              <a:spcAft>
                <a:spcPts val="0"/>
              </a:spcAft>
              <a:buClr>
                <a:schemeClr val="dk1"/>
              </a:buClr>
              <a:buSzPts val="275"/>
              <a:buFont typeface="Arial"/>
              <a:buNone/>
            </a:pPr>
            <a:endParaRPr sz="12123">
              <a:solidFill>
                <a:srgbClr val="333333"/>
              </a:solidFill>
            </a:endParaRPr>
          </a:p>
          <a:p>
            <a:pPr marL="457200" lvl="0" indent="0" algn="l" rtl="0">
              <a:lnSpc>
                <a:spcPct val="115000"/>
              </a:lnSpc>
              <a:spcBef>
                <a:spcPts val="1000"/>
              </a:spcBef>
              <a:spcAft>
                <a:spcPts val="0"/>
              </a:spcAft>
              <a:buClr>
                <a:schemeClr val="dk1"/>
              </a:buClr>
              <a:buSzPts val="275"/>
              <a:buFont typeface="Arial"/>
              <a:buNone/>
            </a:pPr>
            <a:r>
              <a:rPr lang="ja" sz="12123">
                <a:solidFill>
                  <a:srgbClr val="333333"/>
                </a:solidFill>
              </a:rPr>
              <a:t>7. discriminaiton, inequality, tax, statement</a:t>
            </a:r>
            <a:endParaRPr sz="12123">
              <a:solidFill>
                <a:srgbClr val="333333"/>
              </a:solidFill>
            </a:endParaRPr>
          </a:p>
          <a:p>
            <a:pPr marL="457200" lvl="0" indent="0" algn="l" rtl="0">
              <a:lnSpc>
                <a:spcPct val="115000"/>
              </a:lnSpc>
              <a:spcBef>
                <a:spcPts val="1000"/>
              </a:spcBef>
              <a:spcAft>
                <a:spcPts val="0"/>
              </a:spcAft>
              <a:buClr>
                <a:schemeClr val="dk1"/>
              </a:buClr>
              <a:buSzPts val="275"/>
              <a:buFont typeface="Arial"/>
              <a:buNone/>
            </a:pPr>
            <a:endParaRPr sz="12123">
              <a:solidFill>
                <a:srgbClr val="333333"/>
              </a:solidFill>
            </a:endParaRPr>
          </a:p>
          <a:p>
            <a:pPr marL="457200" lvl="0" indent="0" algn="l" rtl="0">
              <a:lnSpc>
                <a:spcPct val="115000"/>
              </a:lnSpc>
              <a:spcBef>
                <a:spcPts val="1000"/>
              </a:spcBef>
              <a:spcAft>
                <a:spcPts val="0"/>
              </a:spcAft>
              <a:buNone/>
            </a:pPr>
            <a:r>
              <a:rPr lang="ja" sz="12123">
                <a:solidFill>
                  <a:srgbClr val="333333"/>
                </a:solidFill>
              </a:rPr>
              <a:t>8. influenced, eradicated, excavated, exacerbated</a:t>
            </a:r>
            <a:endParaRPr sz="12123">
              <a:solidFill>
                <a:srgbClr val="333333"/>
              </a:solidFill>
            </a:endParaRPr>
          </a:p>
          <a:p>
            <a:pPr marL="457200" lvl="0" indent="0" algn="l" rtl="0">
              <a:lnSpc>
                <a:spcPct val="115000"/>
              </a:lnSpc>
              <a:spcBef>
                <a:spcPts val="1000"/>
              </a:spcBef>
              <a:spcAft>
                <a:spcPts val="0"/>
              </a:spcAft>
              <a:buClr>
                <a:schemeClr val="dk1"/>
              </a:buClr>
              <a:buSzPts val="275"/>
              <a:buFont typeface="Arial"/>
              <a:buNone/>
            </a:pPr>
            <a:endParaRPr sz="12123">
              <a:solidFill>
                <a:srgbClr val="333333"/>
              </a:solidFill>
            </a:endParaRPr>
          </a:p>
          <a:p>
            <a:pPr marL="0" lvl="0" indent="0" algn="l" rtl="0">
              <a:lnSpc>
                <a:spcPct val="115000"/>
              </a:lnSpc>
              <a:spcBef>
                <a:spcPts val="1000"/>
              </a:spcBef>
              <a:spcAft>
                <a:spcPts val="0"/>
              </a:spcAft>
              <a:buClr>
                <a:schemeClr val="dk1"/>
              </a:buClr>
              <a:buSzPts val="275"/>
              <a:buFont typeface="Arial"/>
              <a:buNone/>
            </a:pPr>
            <a:r>
              <a:rPr lang="ja" sz="12123" b="1">
                <a:solidFill>
                  <a:srgbClr val="333333"/>
                </a:solidFill>
              </a:rPr>
              <a:t>C. Write how Covid-19 influences inequality, after reading the passage.</a:t>
            </a:r>
            <a:endParaRPr sz="12123" b="1">
              <a:solidFill>
                <a:srgbClr val="333333"/>
              </a:solidFill>
            </a:endParaRPr>
          </a:p>
          <a:p>
            <a:pPr marL="0" lvl="0" indent="0" algn="l" rtl="0">
              <a:lnSpc>
                <a:spcPct val="115000"/>
              </a:lnSpc>
              <a:spcBef>
                <a:spcPts val="1000"/>
              </a:spcBef>
              <a:spcAft>
                <a:spcPts val="0"/>
              </a:spcAft>
              <a:buClr>
                <a:schemeClr val="dk1"/>
              </a:buClr>
              <a:buSzPct val="122222"/>
              <a:buFont typeface="Arial"/>
              <a:buNone/>
            </a:pPr>
            <a:endParaRPr sz="900" b="1">
              <a:solidFill>
                <a:srgbClr val="333333"/>
              </a:solidFill>
            </a:endParaRPr>
          </a:p>
          <a:p>
            <a:pPr marL="0" lvl="0" indent="0" algn="ctr" rtl="0">
              <a:spcBef>
                <a:spcPts val="100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ctrTitle"/>
          </p:nvPr>
        </p:nvSpPr>
        <p:spPr>
          <a:xfrm>
            <a:off x="257712" y="6881853"/>
            <a:ext cx="7044600" cy="42669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Clr>
                <a:schemeClr val="dk1"/>
              </a:buClr>
              <a:buSzPts val="990"/>
              <a:buFont typeface="Arial"/>
              <a:buNone/>
            </a:pPr>
            <a:r>
              <a:rPr lang="ja" sz="1390" b="1"/>
              <a:t>T</a:t>
            </a:r>
            <a:r>
              <a:rPr lang="ja" sz="1570" b="1"/>
              <a:t>his passage describes how a multicultural company called “accenture” makes an effort to protect human rights.</a:t>
            </a:r>
            <a:endParaRPr sz="1570" b="1"/>
          </a:p>
          <a:p>
            <a:pPr marL="0" lvl="0" indent="0" algn="l" rtl="0">
              <a:lnSpc>
                <a:spcPct val="115000"/>
              </a:lnSpc>
              <a:spcBef>
                <a:spcPts val="0"/>
              </a:spcBef>
              <a:spcAft>
                <a:spcPts val="0"/>
              </a:spcAft>
              <a:buClr>
                <a:schemeClr val="dk1"/>
              </a:buClr>
              <a:buSzPts val="990"/>
              <a:buFont typeface="Arial"/>
              <a:buNone/>
            </a:pPr>
            <a:endParaRPr sz="1470"/>
          </a:p>
          <a:p>
            <a:pPr marL="0" lvl="0" indent="0" algn="l" rtl="0">
              <a:lnSpc>
                <a:spcPct val="115000"/>
              </a:lnSpc>
              <a:spcBef>
                <a:spcPts val="0"/>
              </a:spcBef>
              <a:spcAft>
                <a:spcPts val="0"/>
              </a:spcAft>
              <a:buClr>
                <a:schemeClr val="dk1"/>
              </a:buClr>
              <a:buSzPts val="990"/>
              <a:buFont typeface="Arial"/>
              <a:buNone/>
            </a:pPr>
            <a:r>
              <a:rPr lang="ja" sz="1470">
                <a:solidFill>
                  <a:srgbClr val="000000"/>
                </a:solidFill>
              </a:rPr>
              <a:t>HUMAN RIGHTS </a:t>
            </a:r>
            <a:endParaRPr sz="1470">
              <a:solidFill>
                <a:srgbClr val="000000"/>
              </a:solidFill>
            </a:endParaRPr>
          </a:p>
          <a:p>
            <a:pPr marL="0" lvl="0" indent="0" algn="l" rtl="0">
              <a:lnSpc>
                <a:spcPct val="115000"/>
              </a:lnSpc>
              <a:spcBef>
                <a:spcPts val="0"/>
              </a:spcBef>
              <a:spcAft>
                <a:spcPts val="0"/>
              </a:spcAft>
              <a:buClr>
                <a:schemeClr val="dk1"/>
              </a:buClr>
              <a:buSzPts val="990"/>
              <a:buFont typeface="Arial"/>
              <a:buNone/>
            </a:pPr>
            <a:endParaRPr sz="1470"/>
          </a:p>
          <a:p>
            <a:pPr marL="457200" lvl="0" indent="0" algn="l" rtl="0">
              <a:lnSpc>
                <a:spcPct val="115000"/>
              </a:lnSpc>
              <a:spcBef>
                <a:spcPts val="0"/>
              </a:spcBef>
              <a:spcAft>
                <a:spcPts val="0"/>
              </a:spcAft>
              <a:buClr>
                <a:schemeClr val="dk1"/>
              </a:buClr>
              <a:buSzPts val="990"/>
              <a:buFont typeface="Arial"/>
              <a:buNone/>
            </a:pPr>
            <a:r>
              <a:rPr lang="ja" sz="1470" b="1"/>
              <a:t>H</a:t>
            </a:r>
            <a:r>
              <a:rPr lang="ja" sz="1470"/>
              <a:t>. As we serve clients across the globe, we support and respect internationally recognized human rights wherever we do business. These standards are expressed in the International Bill of Human Rights and the International Labor Organization’s Declaration on Fundamental Principles and Rights at Work. Support and respect for the protection of human rights are at the heart of our core values, especially Respect for the Individual, Best People and Integrity. Our commitment is anchored in our COBE, our Supplier Standards of Conduct and our global policies. We speak up if we experience any human rights violations and take action—or reach out for guidance—if we witness or become aware of any violations across the following areas:</a:t>
            </a:r>
            <a:endParaRPr sz="1470"/>
          </a:p>
          <a:p>
            <a:pPr marL="0" lvl="0" indent="0" algn="l" rtl="0">
              <a:lnSpc>
                <a:spcPct val="115000"/>
              </a:lnSpc>
              <a:spcBef>
                <a:spcPts val="0"/>
              </a:spcBef>
              <a:spcAft>
                <a:spcPts val="0"/>
              </a:spcAft>
              <a:buClr>
                <a:schemeClr val="dk1"/>
              </a:buClr>
              <a:buSzPts val="990"/>
              <a:buFont typeface="Arial"/>
              <a:buNone/>
            </a:pPr>
            <a:endParaRPr sz="1470"/>
          </a:p>
          <a:p>
            <a:pPr marL="457200" lvl="0" indent="0" algn="l" rtl="0">
              <a:lnSpc>
                <a:spcPct val="115000"/>
              </a:lnSpc>
              <a:spcBef>
                <a:spcPts val="0"/>
              </a:spcBef>
              <a:spcAft>
                <a:spcPts val="0"/>
              </a:spcAft>
              <a:buClr>
                <a:schemeClr val="dk1"/>
              </a:buClr>
              <a:buSzPts val="990"/>
              <a:buFont typeface="Arial"/>
              <a:buNone/>
            </a:pPr>
            <a:r>
              <a:rPr lang="ja" sz="1470" b="1"/>
              <a:t>I.</a:t>
            </a:r>
            <a:r>
              <a:rPr lang="ja" sz="1470"/>
              <a:t>  • Diversity and equal opportunity—We are committed to eliminating discrimination in employment and apply our principle of meritocracy when we make decisions about our people. We value diversity and do not discriminate. We value different cultures, strive to have a diverse and inclusive workforce, and meet legal hiring mandates. (See Our People.) </a:t>
            </a:r>
            <a:endParaRPr sz="1470"/>
          </a:p>
          <a:p>
            <a:pPr marL="0" lvl="0" indent="0" algn="l" rtl="0">
              <a:lnSpc>
                <a:spcPct val="115000"/>
              </a:lnSpc>
              <a:spcBef>
                <a:spcPts val="0"/>
              </a:spcBef>
              <a:spcAft>
                <a:spcPts val="0"/>
              </a:spcAft>
              <a:buClr>
                <a:schemeClr val="dk1"/>
              </a:buClr>
              <a:buSzPts val="990"/>
              <a:buFont typeface="Arial"/>
              <a:buNone/>
            </a:pPr>
            <a:endParaRPr sz="1470"/>
          </a:p>
          <a:p>
            <a:pPr marL="457200" lvl="0" indent="0" algn="l" rtl="0">
              <a:lnSpc>
                <a:spcPct val="115000"/>
              </a:lnSpc>
              <a:spcBef>
                <a:spcPts val="0"/>
              </a:spcBef>
              <a:spcAft>
                <a:spcPts val="0"/>
              </a:spcAft>
              <a:buClr>
                <a:schemeClr val="dk1"/>
              </a:buClr>
              <a:buSzPts val="990"/>
              <a:buFont typeface="Arial"/>
              <a:buNone/>
            </a:pPr>
            <a:r>
              <a:rPr lang="ja" sz="1470" b="1"/>
              <a:t>J.</a:t>
            </a:r>
            <a:r>
              <a:rPr lang="ja" sz="1470"/>
              <a:t> • Employment conditions and working practices—We are committed to: - Eliminating human traficking, slavery, servitude and forced or compulsory labor. - Abolishing child labor. - Ensuring a respectful environment for our people. - Respecting the right of our people to form and freely join (or refrain from joining) legally constituted representative bodies and working in good faith with them. </a:t>
            </a:r>
            <a:endParaRPr sz="1470"/>
          </a:p>
          <a:p>
            <a:pPr marL="0" lvl="0" indent="0" algn="l" rtl="0">
              <a:lnSpc>
                <a:spcPct val="115000"/>
              </a:lnSpc>
              <a:spcBef>
                <a:spcPts val="0"/>
              </a:spcBef>
              <a:spcAft>
                <a:spcPts val="0"/>
              </a:spcAft>
              <a:buClr>
                <a:schemeClr val="dk1"/>
              </a:buClr>
              <a:buSzPts val="990"/>
              <a:buFont typeface="Arial"/>
              <a:buNone/>
            </a:pPr>
            <a:endParaRPr sz="1470"/>
          </a:p>
          <a:p>
            <a:pPr marL="457200" lvl="0" indent="0" algn="l" rtl="0">
              <a:lnSpc>
                <a:spcPct val="115000"/>
              </a:lnSpc>
              <a:spcBef>
                <a:spcPts val="0"/>
              </a:spcBef>
              <a:spcAft>
                <a:spcPts val="0"/>
              </a:spcAft>
              <a:buClr>
                <a:schemeClr val="dk1"/>
              </a:buClr>
              <a:buSzPts val="990"/>
              <a:buFont typeface="Arial"/>
              <a:buNone/>
            </a:pPr>
            <a:r>
              <a:rPr lang="ja" sz="1470" b="1"/>
              <a:t>K.</a:t>
            </a:r>
            <a:r>
              <a:rPr lang="ja" sz="1470"/>
              <a:t>• Health, safety and security—We are committed to ensuring the well-being of our people. (See Our People.) • Supply chain—We are committed to supporting and respecting human rights in our supply chain in a manner consistent with our Supplier Standards of Conduct. (See Supply Chain.)</a:t>
            </a:r>
            <a:endParaRPr sz="1470"/>
          </a:p>
          <a:p>
            <a:pPr marL="0" lvl="0" indent="0" algn="l" rtl="0">
              <a:lnSpc>
                <a:spcPct val="115000"/>
              </a:lnSpc>
              <a:spcBef>
                <a:spcPts val="0"/>
              </a:spcBef>
              <a:spcAft>
                <a:spcPts val="0"/>
              </a:spcAft>
              <a:buClr>
                <a:schemeClr val="dk1"/>
              </a:buClr>
              <a:buSzPts val="990"/>
              <a:buFont typeface="Arial"/>
              <a:buNone/>
            </a:pPr>
            <a:endParaRPr sz="1370"/>
          </a:p>
          <a:p>
            <a:pPr marL="0" lvl="0" indent="0" algn="l" rtl="0">
              <a:lnSpc>
                <a:spcPct val="115000"/>
              </a:lnSpc>
              <a:spcBef>
                <a:spcPts val="0"/>
              </a:spcBef>
              <a:spcAft>
                <a:spcPts val="0"/>
              </a:spcAft>
              <a:buClr>
                <a:schemeClr val="dk1"/>
              </a:buClr>
              <a:buSzPts val="990"/>
              <a:buFont typeface="Arial"/>
              <a:buNone/>
            </a:pPr>
            <a:endParaRPr sz="1370"/>
          </a:p>
          <a:p>
            <a:pPr marL="0" lvl="0" indent="0" algn="l" rtl="0">
              <a:lnSpc>
                <a:spcPct val="115000"/>
              </a:lnSpc>
              <a:spcBef>
                <a:spcPts val="0"/>
              </a:spcBef>
              <a:spcAft>
                <a:spcPts val="0"/>
              </a:spcAft>
              <a:buClr>
                <a:schemeClr val="dk1"/>
              </a:buClr>
              <a:buSzPts val="990"/>
              <a:buFont typeface="Arial"/>
              <a:buNone/>
            </a:pPr>
            <a:endParaRPr sz="1370"/>
          </a:p>
          <a:p>
            <a:pPr marL="0" lvl="0" indent="0" algn="l" rtl="0">
              <a:lnSpc>
                <a:spcPct val="115000"/>
              </a:lnSpc>
              <a:spcBef>
                <a:spcPts val="0"/>
              </a:spcBef>
              <a:spcAft>
                <a:spcPts val="0"/>
              </a:spcAft>
              <a:buClr>
                <a:schemeClr val="dk1"/>
              </a:buClr>
              <a:buSzPts val="990"/>
              <a:buFont typeface="Arial"/>
              <a:buNone/>
            </a:pPr>
            <a:endParaRPr sz="1370"/>
          </a:p>
          <a:p>
            <a:pPr marL="0" lvl="0" indent="0" algn="l" rtl="0">
              <a:lnSpc>
                <a:spcPct val="115000"/>
              </a:lnSpc>
              <a:spcBef>
                <a:spcPts val="0"/>
              </a:spcBef>
              <a:spcAft>
                <a:spcPts val="0"/>
              </a:spcAft>
              <a:buClr>
                <a:schemeClr val="dk1"/>
              </a:buClr>
              <a:buSzPts val="990"/>
              <a:buFont typeface="Arial"/>
              <a:buNone/>
            </a:pPr>
            <a:endParaRPr sz="1370"/>
          </a:p>
          <a:p>
            <a:pPr marL="0" lvl="0" indent="0" algn="l" rtl="0">
              <a:lnSpc>
                <a:spcPct val="115000"/>
              </a:lnSpc>
              <a:spcBef>
                <a:spcPts val="0"/>
              </a:spcBef>
              <a:spcAft>
                <a:spcPts val="0"/>
              </a:spcAft>
              <a:buClr>
                <a:schemeClr val="dk1"/>
              </a:buClr>
              <a:buSzPts val="990"/>
              <a:buFont typeface="Arial"/>
              <a:buNone/>
            </a:pPr>
            <a:endParaRPr sz="1370"/>
          </a:p>
          <a:p>
            <a:pPr marL="0" lvl="0" indent="0" algn="l" rtl="0">
              <a:lnSpc>
                <a:spcPct val="115000"/>
              </a:lnSpc>
              <a:spcBef>
                <a:spcPts val="0"/>
              </a:spcBef>
              <a:spcAft>
                <a:spcPts val="0"/>
              </a:spcAft>
              <a:buClr>
                <a:schemeClr val="dk1"/>
              </a:buClr>
              <a:buSzPts val="990"/>
              <a:buFont typeface="Arial"/>
              <a:buNone/>
            </a:pPr>
            <a:endParaRPr sz="1370"/>
          </a:p>
          <a:p>
            <a:pPr marL="0" lvl="0" indent="0" algn="ctr" rtl="0">
              <a:spcBef>
                <a:spcPts val="0"/>
              </a:spcBef>
              <a:spcAft>
                <a:spcPts val="0"/>
              </a:spcAft>
              <a:buSzPts val="990"/>
              <a:buNone/>
            </a:pPr>
            <a:endParaRPr sz="1370"/>
          </a:p>
        </p:txBody>
      </p:sp>
      <p:sp>
        <p:nvSpPr>
          <p:cNvPr id="126" name="Google Shape;126;p23"/>
          <p:cNvSpPr txBox="1">
            <a:spLocks noGrp="1"/>
          </p:cNvSpPr>
          <p:nvPr>
            <p:ph type="subTitle" idx="1"/>
          </p:nvPr>
        </p:nvSpPr>
        <p:spPr>
          <a:xfrm>
            <a:off x="-9181570" y="3881709"/>
            <a:ext cx="7044600" cy="1647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4"/>
          <p:cNvSpPr txBox="1">
            <a:spLocks noGrp="1"/>
          </p:cNvSpPr>
          <p:nvPr>
            <p:ph type="ctrTitle"/>
          </p:nvPr>
        </p:nvSpPr>
        <p:spPr>
          <a:xfrm>
            <a:off x="257712" y="3511603"/>
            <a:ext cx="7044600" cy="4266900"/>
          </a:xfrm>
          <a:prstGeom prst="rect">
            <a:avLst/>
          </a:prstGeom>
        </p:spPr>
        <p:txBody>
          <a:bodyPr spcFirstLastPara="1" wrap="square" lIns="91425" tIns="91425" rIns="91425" bIns="91425" anchor="b" anchorCtr="0">
            <a:noAutofit/>
          </a:bodyPr>
          <a:lstStyle/>
          <a:p>
            <a:pPr marL="457200" lvl="0" indent="-316865" algn="l" rtl="0">
              <a:lnSpc>
                <a:spcPct val="115000"/>
              </a:lnSpc>
              <a:spcBef>
                <a:spcPts val="0"/>
              </a:spcBef>
              <a:spcAft>
                <a:spcPts val="0"/>
              </a:spcAft>
              <a:buSzPts val="1390"/>
              <a:buAutoNum type="alphaUcPeriod"/>
            </a:pPr>
            <a:r>
              <a:rPr lang="ja" sz="1390" b="1"/>
              <a:t>Write the correct letter, H-K, in boxes </a:t>
            </a:r>
            <a:endParaRPr sz="1390" b="1"/>
          </a:p>
          <a:p>
            <a:pPr marL="0" lvl="0" indent="0" algn="l" rtl="0">
              <a:lnSpc>
                <a:spcPct val="115000"/>
              </a:lnSpc>
              <a:spcBef>
                <a:spcPts val="0"/>
              </a:spcBef>
              <a:spcAft>
                <a:spcPts val="0"/>
              </a:spcAft>
              <a:buClr>
                <a:schemeClr val="dk1"/>
              </a:buClr>
              <a:buSzPts val="990"/>
              <a:buFont typeface="Arial"/>
              <a:buNone/>
            </a:pPr>
            <a:endParaRPr sz="1390" b="1"/>
          </a:p>
          <a:p>
            <a:pPr marL="457200" lvl="0" indent="0" algn="l" rtl="0">
              <a:lnSpc>
                <a:spcPct val="115000"/>
              </a:lnSpc>
              <a:spcBef>
                <a:spcPts val="0"/>
              </a:spcBef>
              <a:spcAft>
                <a:spcPts val="0"/>
              </a:spcAft>
              <a:buClr>
                <a:schemeClr val="dk1"/>
              </a:buClr>
              <a:buSzPts val="990"/>
              <a:buFont typeface="Arial"/>
              <a:buNone/>
            </a:pPr>
            <a:r>
              <a:rPr lang="ja" sz="1390" b="1"/>
              <a:t>12. Mention of the importance of human right in the workplace</a:t>
            </a:r>
            <a:endParaRPr sz="1390" b="1"/>
          </a:p>
          <a:p>
            <a:pPr marL="457200" lvl="0" indent="0" algn="l" rtl="0">
              <a:lnSpc>
                <a:spcPct val="115000"/>
              </a:lnSpc>
              <a:spcBef>
                <a:spcPts val="0"/>
              </a:spcBef>
              <a:spcAft>
                <a:spcPts val="0"/>
              </a:spcAft>
              <a:buClr>
                <a:schemeClr val="dk1"/>
              </a:buClr>
              <a:buSzPts val="990"/>
              <a:buFont typeface="Arial"/>
              <a:buNone/>
            </a:pPr>
            <a:r>
              <a:rPr lang="ja" sz="1390" b="1"/>
              <a:t>13. Mention of the importance of understanding different cultures</a:t>
            </a:r>
            <a:endParaRPr sz="1390" b="1"/>
          </a:p>
          <a:p>
            <a:pPr marL="457200" lvl="0" indent="0" algn="l" rtl="0">
              <a:lnSpc>
                <a:spcPct val="115000"/>
              </a:lnSpc>
              <a:spcBef>
                <a:spcPts val="0"/>
              </a:spcBef>
              <a:spcAft>
                <a:spcPts val="0"/>
              </a:spcAft>
              <a:buClr>
                <a:schemeClr val="dk1"/>
              </a:buClr>
              <a:buSzPts val="990"/>
              <a:buFont typeface="Arial"/>
              <a:buNone/>
            </a:pPr>
            <a:r>
              <a:rPr lang="ja" sz="1390" b="1"/>
              <a:t>14. Examples of harsh working environment and mation of the importance of creating the new environment where employees can feel comfortable to work</a:t>
            </a:r>
            <a:endParaRPr sz="1390" b="1"/>
          </a:p>
          <a:p>
            <a:pPr marL="457200" lvl="0" indent="0" algn="l" rtl="0">
              <a:lnSpc>
                <a:spcPct val="115000"/>
              </a:lnSpc>
              <a:spcBef>
                <a:spcPts val="0"/>
              </a:spcBef>
              <a:spcAft>
                <a:spcPts val="0"/>
              </a:spcAft>
              <a:buClr>
                <a:schemeClr val="dk1"/>
              </a:buClr>
              <a:buSzPts val="990"/>
              <a:buFont typeface="Arial"/>
              <a:buNone/>
            </a:pPr>
            <a:r>
              <a:rPr lang="ja" sz="1390" b="1"/>
              <a:t>15. Three keys to protect human right</a:t>
            </a:r>
            <a:endParaRPr sz="1390" b="1"/>
          </a:p>
          <a:p>
            <a:pPr marL="457200" lvl="0" indent="0" algn="l" rtl="0">
              <a:lnSpc>
                <a:spcPct val="115000"/>
              </a:lnSpc>
              <a:spcBef>
                <a:spcPts val="0"/>
              </a:spcBef>
              <a:spcAft>
                <a:spcPts val="0"/>
              </a:spcAft>
              <a:buClr>
                <a:schemeClr val="dk1"/>
              </a:buClr>
              <a:buSzPts val="990"/>
              <a:buFont typeface="Arial"/>
              <a:buNone/>
            </a:pPr>
            <a:endParaRPr sz="1390" b="1"/>
          </a:p>
          <a:p>
            <a:pPr marL="457200" lvl="0" indent="-316865" algn="l" rtl="0">
              <a:lnSpc>
                <a:spcPct val="115000"/>
              </a:lnSpc>
              <a:spcBef>
                <a:spcPts val="0"/>
              </a:spcBef>
              <a:spcAft>
                <a:spcPts val="0"/>
              </a:spcAft>
              <a:buSzPts val="1390"/>
              <a:buAutoNum type="alphaUcPeriod"/>
            </a:pPr>
            <a:r>
              <a:rPr lang="ja" sz="1390" b="1"/>
              <a:t>Choose the letter and Fill in the blank to complete the sentence.</a:t>
            </a:r>
            <a:endParaRPr sz="1390" b="1"/>
          </a:p>
          <a:p>
            <a:pPr marL="0" lvl="0" indent="0" algn="l" rtl="0">
              <a:lnSpc>
                <a:spcPct val="115000"/>
              </a:lnSpc>
              <a:spcBef>
                <a:spcPts val="0"/>
              </a:spcBef>
              <a:spcAft>
                <a:spcPts val="0"/>
              </a:spcAft>
              <a:buClr>
                <a:schemeClr val="dk1"/>
              </a:buClr>
              <a:buSzPts val="990"/>
              <a:buFont typeface="Arial"/>
              <a:buNone/>
            </a:pPr>
            <a:endParaRPr sz="1390" b="1"/>
          </a:p>
          <a:p>
            <a:pPr marL="0" lvl="0" indent="0" algn="l" rtl="0">
              <a:lnSpc>
                <a:spcPct val="115000"/>
              </a:lnSpc>
              <a:spcBef>
                <a:spcPts val="0"/>
              </a:spcBef>
              <a:spcAft>
                <a:spcPts val="0"/>
              </a:spcAft>
              <a:buClr>
                <a:schemeClr val="dk1"/>
              </a:buClr>
              <a:buSzPts val="990"/>
              <a:buFont typeface="Arial"/>
              <a:buNone/>
            </a:pPr>
            <a:endParaRPr sz="1390" b="1"/>
          </a:p>
          <a:p>
            <a:pPr marL="0" lvl="0" indent="0" algn="l" rtl="0">
              <a:lnSpc>
                <a:spcPct val="115000"/>
              </a:lnSpc>
              <a:spcBef>
                <a:spcPts val="0"/>
              </a:spcBef>
              <a:spcAft>
                <a:spcPts val="0"/>
              </a:spcAft>
              <a:buClr>
                <a:schemeClr val="dk1"/>
              </a:buClr>
              <a:buSzPts val="990"/>
              <a:buFont typeface="Arial"/>
              <a:buNone/>
            </a:pPr>
            <a:r>
              <a:rPr lang="ja" sz="1390" b="1"/>
              <a:t>It is of paramount importance that (16.             ) and ( 17.             ) play an essential role in protecting ( 18.               ). In business, when the company makes a decision about new unemployment, ( 19.             ) and ( 20.                )  contribute to eliminating racial dicrimination. </a:t>
            </a:r>
            <a:endParaRPr sz="1390"/>
          </a:p>
          <a:p>
            <a:pPr marL="0" lvl="0" indent="0" algn="l" rtl="0">
              <a:lnSpc>
                <a:spcPct val="115000"/>
              </a:lnSpc>
              <a:spcBef>
                <a:spcPts val="0"/>
              </a:spcBef>
              <a:spcAft>
                <a:spcPts val="0"/>
              </a:spcAft>
              <a:buClr>
                <a:schemeClr val="dk1"/>
              </a:buClr>
              <a:buSzPts val="990"/>
              <a:buFont typeface="Arial"/>
              <a:buNone/>
            </a:pPr>
            <a:r>
              <a:rPr lang="ja" sz="1390" b="1"/>
              <a:t>For the purpose of eradicating inequality, improving ( 21.              ) and ( 22.       )  can prevent an exacerbating working environment for employees.</a:t>
            </a:r>
            <a:endParaRPr sz="1390" b="1"/>
          </a:p>
          <a:p>
            <a:pPr marL="0" lvl="0" indent="0" algn="l" rtl="0">
              <a:lnSpc>
                <a:spcPct val="115000"/>
              </a:lnSpc>
              <a:spcBef>
                <a:spcPts val="0"/>
              </a:spcBef>
              <a:spcAft>
                <a:spcPts val="0"/>
              </a:spcAft>
              <a:buClr>
                <a:schemeClr val="dk1"/>
              </a:buClr>
              <a:buSzPts val="990"/>
              <a:buFont typeface="Arial"/>
              <a:buNone/>
            </a:pPr>
            <a:endParaRPr sz="1390" b="1"/>
          </a:p>
          <a:p>
            <a:pPr marL="0" lvl="0" indent="0" algn="ctr" rtl="0">
              <a:spcBef>
                <a:spcPts val="0"/>
              </a:spcBef>
              <a:spcAft>
                <a:spcPts val="0"/>
              </a:spcAft>
              <a:buSzPts val="990"/>
              <a:buNone/>
            </a:pPr>
            <a:endParaRPr sz="4680"/>
          </a:p>
        </p:txBody>
      </p:sp>
      <p:sp>
        <p:nvSpPr>
          <p:cNvPr id="132" name="Google Shape;132;p24"/>
          <p:cNvSpPr txBox="1">
            <a:spLocks noGrp="1"/>
          </p:cNvSpPr>
          <p:nvPr>
            <p:ph type="subTitle" idx="1"/>
          </p:nvPr>
        </p:nvSpPr>
        <p:spPr>
          <a:xfrm>
            <a:off x="14304554" y="2220575"/>
            <a:ext cx="1184400" cy="1647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ctrTitle"/>
          </p:nvPr>
        </p:nvSpPr>
        <p:spPr>
          <a:xfrm>
            <a:off x="9638712" y="498978"/>
            <a:ext cx="7044600" cy="4266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138" name="Google Shape;138;p25"/>
          <p:cNvSpPr txBox="1">
            <a:spLocks noGrp="1"/>
          </p:cNvSpPr>
          <p:nvPr>
            <p:ph type="subTitle" idx="1"/>
          </p:nvPr>
        </p:nvSpPr>
        <p:spPr>
          <a:xfrm>
            <a:off x="9289105" y="5891409"/>
            <a:ext cx="7044600" cy="1647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
        <p:nvSpPr>
          <p:cNvPr id="139" name="Google Shape;139;p25"/>
          <p:cNvSpPr txBox="1"/>
          <p:nvPr/>
        </p:nvSpPr>
        <p:spPr>
          <a:xfrm>
            <a:off x="407850" y="844450"/>
            <a:ext cx="6671700" cy="100344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r>
              <a:rPr lang="ja" sz="2100" b="1">
                <a:solidFill>
                  <a:schemeClr val="dk1"/>
                </a:solidFill>
              </a:rPr>
              <a:t>This passage explains the solution for racial discrimiaiton, related to SDGs 10. Read this passage and answer the following questions.</a:t>
            </a:r>
            <a:endParaRPr sz="2100" b="1">
              <a:solidFill>
                <a:schemeClr val="dk1"/>
              </a:solidFill>
            </a:endParaRPr>
          </a:p>
          <a:p>
            <a:pPr marL="457200" lvl="0" indent="0" algn="l" rtl="0">
              <a:lnSpc>
                <a:spcPct val="115000"/>
              </a:lnSpc>
              <a:spcBef>
                <a:spcPts val="0"/>
              </a:spcBef>
              <a:spcAft>
                <a:spcPts val="0"/>
              </a:spcAft>
              <a:buNone/>
            </a:pPr>
            <a:endParaRPr sz="2100">
              <a:solidFill>
                <a:schemeClr val="dk1"/>
              </a:solidFill>
            </a:endParaRPr>
          </a:p>
          <a:p>
            <a:pPr marL="457200" lvl="0" indent="0" algn="l" rtl="0">
              <a:lnSpc>
                <a:spcPct val="115000"/>
              </a:lnSpc>
              <a:spcBef>
                <a:spcPts val="0"/>
              </a:spcBef>
              <a:spcAft>
                <a:spcPts val="0"/>
              </a:spcAft>
              <a:buNone/>
            </a:pPr>
            <a:endParaRPr sz="2100">
              <a:solidFill>
                <a:schemeClr val="dk1"/>
              </a:solidFill>
            </a:endParaRPr>
          </a:p>
          <a:p>
            <a:pPr marL="457200" lvl="0" indent="0" algn="l" rtl="0">
              <a:lnSpc>
                <a:spcPct val="115000"/>
              </a:lnSpc>
              <a:spcBef>
                <a:spcPts val="0"/>
              </a:spcBef>
              <a:spcAft>
                <a:spcPts val="0"/>
              </a:spcAft>
              <a:buNone/>
            </a:pPr>
            <a:r>
              <a:rPr lang="ja" sz="2100">
                <a:solidFill>
                  <a:schemeClr val="dk1"/>
                </a:solidFill>
              </a:rPr>
              <a:t>What can we do? Reducing inequality requires transformative change. Greater efforts are needed to eradicate extreme poverty and hunger, and invest more in health, education, social protection and decent jobs especially for young people, migrants and other vulnerable communities. Within countries, it is important to empower and promote inclusive social and economic growth. We can ensure equal opportunity and reduce inequalities of income if we eliminate discriminatory laws, policies and practices. Among countries, we need to ensure that developing countries are better represented in decision-making on global issues so that solutions can be more effective, credible and accountable. Governments and other stakeholders can also promote safe, regular and responsible migration, including through planned and well-managed policies, for the millions of people who have left their homes seeking better lives due to war, discrimination, poverty, lack of opportunity and other drivers of migration.</a:t>
            </a:r>
            <a:endParaRPr sz="2100">
              <a:solidFill>
                <a:schemeClr val="dk1"/>
              </a:solidFill>
            </a:endParaRPr>
          </a:p>
          <a:p>
            <a:pPr marL="457200" lvl="0" indent="0" algn="l" rtl="0">
              <a:lnSpc>
                <a:spcPct val="115000"/>
              </a:lnSpc>
              <a:spcBef>
                <a:spcPts val="0"/>
              </a:spcBef>
              <a:spcAft>
                <a:spcPts val="0"/>
              </a:spcAft>
              <a:buNone/>
            </a:pPr>
            <a:endParaRPr sz="12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ctrTitle"/>
          </p:nvPr>
        </p:nvSpPr>
        <p:spPr>
          <a:xfrm>
            <a:off x="-9006763" y="1624503"/>
            <a:ext cx="7044600" cy="4266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145" name="Google Shape;145;p26"/>
          <p:cNvSpPr txBox="1">
            <a:spLocks noGrp="1"/>
          </p:cNvSpPr>
          <p:nvPr>
            <p:ph type="subTitle" idx="1"/>
          </p:nvPr>
        </p:nvSpPr>
        <p:spPr>
          <a:xfrm>
            <a:off x="11852830" y="2045784"/>
            <a:ext cx="7044600" cy="1647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
        <p:nvSpPr>
          <p:cNvPr id="146" name="Google Shape;146;p26"/>
          <p:cNvSpPr txBox="1"/>
          <p:nvPr/>
        </p:nvSpPr>
        <p:spPr>
          <a:xfrm>
            <a:off x="662700" y="778700"/>
            <a:ext cx="6234600" cy="10246800"/>
          </a:xfrm>
          <a:prstGeom prst="rect">
            <a:avLst/>
          </a:prstGeom>
          <a:noFill/>
          <a:ln>
            <a:noFill/>
          </a:ln>
        </p:spPr>
        <p:txBody>
          <a:bodyPr spcFirstLastPara="1" wrap="square" lIns="91425" tIns="91425" rIns="91425" bIns="91425" anchor="t" anchorCtr="0">
            <a:spAutoFit/>
          </a:bodyPr>
          <a:lstStyle/>
          <a:p>
            <a:pPr marL="914400" lvl="0" indent="-361950" algn="l" rtl="0">
              <a:lnSpc>
                <a:spcPct val="115000"/>
              </a:lnSpc>
              <a:spcBef>
                <a:spcPts val="0"/>
              </a:spcBef>
              <a:spcAft>
                <a:spcPts val="0"/>
              </a:spcAft>
              <a:buClr>
                <a:schemeClr val="dk1"/>
              </a:buClr>
              <a:buSzPts val="2100"/>
              <a:buAutoNum type="alphaUcPeriod"/>
            </a:pPr>
            <a:r>
              <a:rPr lang="ja" sz="2100" b="1">
                <a:solidFill>
                  <a:schemeClr val="dk1"/>
                </a:solidFill>
              </a:rPr>
              <a:t>Choose </a:t>
            </a:r>
            <a:r>
              <a:rPr lang="ja" sz="2100" b="1"/>
              <a:t>Three</a:t>
            </a:r>
            <a:r>
              <a:rPr lang="ja" sz="2100" b="1" i="1">
                <a:solidFill>
                  <a:srgbClr val="FF0000"/>
                </a:solidFill>
              </a:rPr>
              <a:t> </a:t>
            </a:r>
            <a:r>
              <a:rPr lang="ja" sz="2100" b="1">
                <a:solidFill>
                  <a:schemeClr val="dk1"/>
                </a:solidFill>
              </a:rPr>
              <a:t>of the correct statements based on the passage above.</a:t>
            </a:r>
            <a:endParaRPr sz="2100" b="1">
              <a:solidFill>
                <a:schemeClr val="dk1"/>
              </a:solidFill>
            </a:endParaRPr>
          </a:p>
          <a:p>
            <a:pPr marL="0" lvl="0" indent="0" algn="l" rtl="0">
              <a:lnSpc>
                <a:spcPct val="115000"/>
              </a:lnSpc>
              <a:spcBef>
                <a:spcPts val="0"/>
              </a:spcBef>
              <a:spcAft>
                <a:spcPts val="0"/>
              </a:spcAft>
              <a:buNone/>
            </a:pP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22, 23, 24</a:t>
            </a:r>
            <a:endParaRPr sz="2100" b="1">
              <a:solidFill>
                <a:schemeClr val="dk1"/>
              </a:solidFill>
            </a:endParaRPr>
          </a:p>
          <a:p>
            <a:pPr marL="0" lvl="0" indent="0" algn="l" rtl="0">
              <a:lnSpc>
                <a:spcPct val="115000"/>
              </a:lnSpc>
              <a:spcBef>
                <a:spcPts val="0"/>
              </a:spcBef>
              <a:spcAft>
                <a:spcPts val="0"/>
              </a:spcAft>
              <a:buNone/>
            </a:pP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L: Tackling racial discrimination need to implement alternative changes and solutions.</a:t>
            </a:r>
            <a:endParaRPr sz="2100" b="1">
              <a:solidFill>
                <a:schemeClr val="dk1"/>
              </a:solidFill>
            </a:endParaRPr>
          </a:p>
          <a:p>
            <a:pPr marL="0" lvl="0" indent="0" algn="l" rtl="0">
              <a:lnSpc>
                <a:spcPct val="115000"/>
              </a:lnSpc>
              <a:spcBef>
                <a:spcPts val="0"/>
              </a:spcBef>
              <a:spcAft>
                <a:spcPts val="0"/>
              </a:spcAft>
              <a:buNone/>
            </a:pP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M: Only developing countries are on the brink of dealing with racial discrimination.</a:t>
            </a:r>
            <a:endParaRPr sz="2100" b="1">
              <a:solidFill>
                <a:schemeClr val="dk1"/>
              </a:solidFill>
            </a:endParaRPr>
          </a:p>
          <a:p>
            <a:pPr marL="0" lvl="0" indent="0" algn="l" rtl="0">
              <a:lnSpc>
                <a:spcPct val="115000"/>
              </a:lnSpc>
              <a:spcBef>
                <a:spcPts val="0"/>
              </a:spcBef>
              <a:spcAft>
                <a:spcPts val="0"/>
              </a:spcAft>
              <a:buNone/>
            </a:pP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N: Few people who are struggling with injustice.</a:t>
            </a:r>
            <a:endParaRPr sz="2100" b="1">
              <a:solidFill>
                <a:schemeClr val="dk1"/>
              </a:solidFill>
            </a:endParaRPr>
          </a:p>
          <a:p>
            <a:pPr marL="0" lvl="0" indent="0" algn="l" rtl="0">
              <a:lnSpc>
                <a:spcPct val="115000"/>
              </a:lnSpc>
              <a:spcBef>
                <a:spcPts val="0"/>
              </a:spcBef>
              <a:spcAft>
                <a:spcPts val="0"/>
              </a:spcAft>
              <a:buNone/>
            </a:pP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O: International cooperation plays an essential role in eradicating bias and poverty.</a:t>
            </a: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P: The government and stakeholders fail to take into account creating new policies for the solution.</a:t>
            </a:r>
            <a:endParaRPr sz="2100" b="1">
              <a:solidFill>
                <a:schemeClr val="dk1"/>
              </a:solidFill>
            </a:endParaRPr>
          </a:p>
          <a:p>
            <a:pPr marL="0" lvl="0" indent="0" algn="l" rtl="0">
              <a:lnSpc>
                <a:spcPct val="115000"/>
              </a:lnSpc>
              <a:spcBef>
                <a:spcPts val="0"/>
              </a:spcBef>
              <a:spcAft>
                <a:spcPts val="0"/>
              </a:spcAft>
              <a:buNone/>
            </a:pP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Q: We should never remove discriminatory laws and other policies.</a:t>
            </a:r>
            <a:endParaRPr sz="2100" b="1">
              <a:solidFill>
                <a:schemeClr val="dk1"/>
              </a:solidFill>
            </a:endParaRPr>
          </a:p>
          <a:p>
            <a:pPr marL="0" lvl="0" indent="0" algn="l" rtl="0">
              <a:lnSpc>
                <a:spcPct val="115000"/>
              </a:lnSpc>
              <a:spcBef>
                <a:spcPts val="0"/>
              </a:spcBef>
              <a:spcAft>
                <a:spcPts val="0"/>
              </a:spcAft>
              <a:buNone/>
            </a:pPr>
            <a:endParaRPr sz="2100" b="1">
              <a:solidFill>
                <a:schemeClr val="dk1"/>
              </a:solidFill>
            </a:endParaRPr>
          </a:p>
          <a:p>
            <a:pPr marL="0" lvl="0" indent="0" algn="l" rtl="0">
              <a:lnSpc>
                <a:spcPct val="115000"/>
              </a:lnSpc>
              <a:spcBef>
                <a:spcPts val="0"/>
              </a:spcBef>
              <a:spcAft>
                <a:spcPts val="0"/>
              </a:spcAft>
              <a:buNone/>
            </a:pPr>
            <a:r>
              <a:rPr lang="ja" sz="2100" b="1">
                <a:solidFill>
                  <a:schemeClr val="dk1"/>
                </a:solidFill>
              </a:rPr>
              <a:t>R: The government is a key contributor to improving the education system and social security for susceptible people.</a:t>
            </a:r>
            <a:endParaRPr sz="2100" b="1">
              <a:solidFill>
                <a:schemeClr val="dk1"/>
              </a:solidFill>
            </a:endParaRPr>
          </a:p>
          <a:p>
            <a:pPr marL="0" lvl="0" indent="0" algn="l" rtl="0">
              <a:lnSpc>
                <a:spcPct val="115000"/>
              </a:lnSpc>
              <a:spcBef>
                <a:spcPts val="0"/>
              </a:spcBef>
              <a:spcAft>
                <a:spcPts val="0"/>
              </a:spcAft>
              <a:buNone/>
            </a:pPr>
            <a:endParaRPr sz="1200">
              <a:solidFill>
                <a:schemeClr val="dk1"/>
              </a:solidFill>
            </a:endParaRPr>
          </a:p>
          <a:p>
            <a:pPr marL="0" lvl="0" indent="0" algn="l" rtl="0">
              <a:lnSpc>
                <a:spcPct val="115000"/>
              </a:lnSpc>
              <a:spcBef>
                <a:spcPts val="0"/>
              </a:spcBef>
              <a:spcAft>
                <a:spcPts val="0"/>
              </a:spcAft>
              <a:buNone/>
            </a:pPr>
            <a:endParaRPr sz="12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7"/>
          <p:cNvSpPr txBox="1">
            <a:spLocks noGrp="1"/>
          </p:cNvSpPr>
          <p:nvPr>
            <p:ph type="ctrTitle"/>
          </p:nvPr>
        </p:nvSpPr>
        <p:spPr>
          <a:xfrm>
            <a:off x="567325" y="582676"/>
            <a:ext cx="7044600" cy="2814000"/>
          </a:xfrm>
          <a:prstGeom prst="rect">
            <a:avLst/>
          </a:prstGeom>
        </p:spPr>
        <p:txBody>
          <a:bodyPr spcFirstLastPara="1" wrap="square" lIns="91425" tIns="91425" rIns="91425" bIns="91425" anchor="b" anchorCtr="0">
            <a:normAutofit/>
          </a:bodyPr>
          <a:lstStyle/>
          <a:p>
            <a:pPr marL="0" lvl="0" indent="0" algn="l" rtl="0">
              <a:lnSpc>
                <a:spcPct val="115000"/>
              </a:lnSpc>
              <a:spcBef>
                <a:spcPts val="0"/>
              </a:spcBef>
              <a:spcAft>
                <a:spcPts val="0"/>
              </a:spcAft>
              <a:buClr>
                <a:schemeClr val="dk1"/>
              </a:buClr>
              <a:buSzPts val="1100"/>
              <a:buFont typeface="Arial"/>
              <a:buNone/>
            </a:pPr>
            <a:r>
              <a:rPr lang="ja" sz="2200" b="1"/>
              <a:t>C. Look at this graph. This graph illustrates the situation of racial discrimination in America. Describe the graph and write your opinion about the solution to racial discrimination.  </a:t>
            </a:r>
            <a:endParaRPr sz="2200" b="1"/>
          </a:p>
          <a:p>
            <a:pPr marL="0" lvl="0" indent="0" algn="ctr" rtl="0">
              <a:spcBef>
                <a:spcPts val="0"/>
              </a:spcBef>
              <a:spcAft>
                <a:spcPts val="0"/>
              </a:spcAft>
              <a:buNone/>
            </a:pPr>
            <a:endParaRPr/>
          </a:p>
        </p:txBody>
      </p:sp>
      <p:sp>
        <p:nvSpPr>
          <p:cNvPr id="152" name="Google Shape;152;p27"/>
          <p:cNvSpPr txBox="1">
            <a:spLocks noGrp="1"/>
          </p:cNvSpPr>
          <p:nvPr>
            <p:ph type="subTitle" idx="1"/>
          </p:nvPr>
        </p:nvSpPr>
        <p:spPr>
          <a:xfrm>
            <a:off x="-10304645" y="326909"/>
            <a:ext cx="7044600" cy="1647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pic>
        <p:nvPicPr>
          <p:cNvPr id="153" name="Google Shape;153;p27"/>
          <p:cNvPicPr preferRelativeResize="0"/>
          <p:nvPr/>
        </p:nvPicPr>
        <p:blipFill>
          <a:blip r:embed="rId3">
            <a:alphaModFix/>
          </a:blip>
          <a:stretch>
            <a:fillRect/>
          </a:stretch>
        </p:blipFill>
        <p:spPr>
          <a:xfrm>
            <a:off x="594212" y="3571375"/>
            <a:ext cx="6371576" cy="3917225"/>
          </a:xfrm>
          <a:prstGeom prst="rect">
            <a:avLst/>
          </a:prstGeom>
          <a:noFill/>
          <a:ln>
            <a:noFill/>
          </a:ln>
        </p:spPr>
      </p:pic>
      <p:sp>
        <p:nvSpPr>
          <p:cNvPr id="154" name="Google Shape;154;p27"/>
          <p:cNvSpPr txBox="1"/>
          <p:nvPr/>
        </p:nvSpPr>
        <p:spPr>
          <a:xfrm>
            <a:off x="621450" y="7488600"/>
            <a:ext cx="6317100" cy="3714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ja" sz="1200">
                <a:solidFill>
                  <a:schemeClr val="dk1"/>
                </a:solidFill>
                <a:highlight>
                  <a:srgbClr val="FFFFFF"/>
                </a:highlight>
                <a:latin typeface="Times New Roman"/>
                <a:ea typeface="Times New Roman"/>
                <a:cs typeface="Times New Roman"/>
                <a:sym typeface="Times New Roman"/>
              </a:rPr>
              <a:t>United Nations. (2018). </a:t>
            </a:r>
            <a:r>
              <a:rPr lang="ja" sz="1200" i="1">
                <a:solidFill>
                  <a:schemeClr val="dk1"/>
                </a:solidFill>
                <a:highlight>
                  <a:srgbClr val="FFFFFF"/>
                </a:highlight>
                <a:latin typeface="Times New Roman"/>
                <a:ea typeface="Times New Roman"/>
                <a:cs typeface="Times New Roman"/>
                <a:sym typeface="Times New Roman"/>
              </a:rPr>
              <a:t>Reduce inequality within and among countries - united nations sustainable development</a:t>
            </a:r>
            <a:r>
              <a:rPr lang="ja" sz="1200">
                <a:solidFill>
                  <a:schemeClr val="dk1"/>
                </a:solidFill>
                <a:highlight>
                  <a:srgbClr val="FFFFFF"/>
                </a:highlight>
                <a:latin typeface="Times New Roman"/>
                <a:ea typeface="Times New Roman"/>
                <a:cs typeface="Times New Roman"/>
                <a:sym typeface="Times New Roman"/>
              </a:rPr>
              <a:t>. United Nations Sustainable Development. </a:t>
            </a:r>
            <a:r>
              <a:rPr lang="ja" sz="1200" u="sng">
                <a:solidFill>
                  <a:schemeClr val="hlink"/>
                </a:solidFill>
                <a:highlight>
                  <a:srgbClr val="FFFFFF"/>
                </a:highlight>
                <a:latin typeface="Times New Roman"/>
                <a:ea typeface="Times New Roman"/>
                <a:cs typeface="Times New Roman"/>
                <a:sym typeface="Times New Roman"/>
                <a:hlinkClick r:id="rId4"/>
              </a:rPr>
              <a:t>https://www.un.org/sustainabledevelopment/inequality/</a:t>
            </a:r>
            <a:endParaRPr sz="1200" b="1">
              <a:solidFill>
                <a:schemeClr val="dk1"/>
              </a:solidFill>
            </a:endParaRPr>
          </a:p>
          <a:p>
            <a:pPr marL="0" lvl="0" indent="0" algn="l" rtl="0">
              <a:lnSpc>
                <a:spcPct val="115000"/>
              </a:lnSpc>
              <a:spcBef>
                <a:spcPts val="0"/>
              </a:spcBef>
              <a:spcAft>
                <a:spcPts val="0"/>
              </a:spcAft>
              <a:buNone/>
            </a:pPr>
            <a:endParaRPr sz="120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20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ja" sz="1200">
                <a:solidFill>
                  <a:schemeClr val="dk1"/>
                </a:solidFill>
                <a:latin typeface="Times New Roman"/>
                <a:ea typeface="Times New Roman"/>
                <a:cs typeface="Times New Roman"/>
                <a:sym typeface="Times New Roman"/>
              </a:rPr>
              <a:t>United Nations. (2018). </a:t>
            </a:r>
            <a:r>
              <a:rPr lang="ja" sz="1200" i="1">
                <a:solidFill>
                  <a:schemeClr val="dk1"/>
                </a:solidFill>
                <a:latin typeface="Times New Roman"/>
                <a:ea typeface="Times New Roman"/>
                <a:cs typeface="Times New Roman"/>
                <a:sym typeface="Times New Roman"/>
              </a:rPr>
              <a:t>EQUALITY: WHY IT MATTERS.</a:t>
            </a:r>
            <a:r>
              <a:rPr lang="ja" sz="1200">
                <a:solidFill>
                  <a:schemeClr val="dk1"/>
                </a:solidFill>
                <a:latin typeface="Times New Roman"/>
                <a:ea typeface="Times New Roman"/>
                <a:cs typeface="Times New Roman"/>
                <a:sym typeface="Times New Roman"/>
              </a:rPr>
              <a:t> United Nations.</a:t>
            </a:r>
            <a:endParaRPr sz="1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ja" sz="1100" u="sng">
                <a:solidFill>
                  <a:srgbClr val="1155CC"/>
                </a:solidFill>
                <a:latin typeface="Times New Roman"/>
                <a:ea typeface="Times New Roman"/>
                <a:cs typeface="Times New Roman"/>
                <a:sym typeface="Times New Roman"/>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https://www.un.org/sustainabledevelopment/wp-content/uploads/2018/09/</a:t>
            </a:r>
            <a:r>
              <a:rPr lang="ja" sz="1100" u="sng">
                <a:solidFill>
                  <a:srgbClr val="1155CC"/>
                </a:solidFill>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Goal-10.pdf</a:t>
            </a:r>
            <a:endParaRPr sz="120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200">
              <a:solidFill>
                <a:schemeClr val="dk1"/>
              </a:solidFill>
            </a:endParaRPr>
          </a:p>
          <a:p>
            <a:pPr marL="0" lvl="0" indent="0" algn="l" rtl="0">
              <a:lnSpc>
                <a:spcPct val="115000"/>
              </a:lnSpc>
              <a:spcBef>
                <a:spcPts val="0"/>
              </a:spcBef>
              <a:spcAft>
                <a:spcPts val="0"/>
              </a:spcAft>
              <a:buNone/>
            </a:pPr>
            <a:endParaRPr sz="1200">
              <a:solidFill>
                <a:schemeClr val="dk1"/>
              </a:solidFill>
            </a:endParaRPr>
          </a:p>
          <a:p>
            <a:pPr marL="0" lvl="0" indent="0" algn="l" rtl="0">
              <a:lnSpc>
                <a:spcPct val="115000"/>
              </a:lnSpc>
              <a:spcBef>
                <a:spcPts val="0"/>
              </a:spcBef>
              <a:spcAft>
                <a:spcPts val="0"/>
              </a:spcAft>
              <a:buNone/>
            </a:pPr>
            <a:endParaRPr sz="1200"/>
          </a:p>
          <a:p>
            <a:pPr marL="0" lvl="0" indent="0" algn="l" rtl="0">
              <a:lnSpc>
                <a:spcPct val="115000"/>
              </a:lnSpc>
              <a:spcBef>
                <a:spcPts val="0"/>
              </a:spcBef>
              <a:spcAft>
                <a:spcPts val="0"/>
              </a:spcAft>
              <a:buClr>
                <a:schemeClr val="dk1"/>
              </a:buClr>
              <a:buSzPts val="1100"/>
              <a:buFont typeface="Arial"/>
              <a:buNone/>
            </a:pPr>
            <a:r>
              <a:rPr lang="ja" sz="1200">
                <a:latin typeface="Times New Roman"/>
                <a:ea typeface="Times New Roman"/>
                <a:cs typeface="Times New Roman"/>
                <a:sym typeface="Times New Roman"/>
              </a:rPr>
              <a:t>Accenture. (2017). </a:t>
            </a:r>
            <a:r>
              <a:rPr lang="ja" sz="1200" i="1">
                <a:latin typeface="Times New Roman"/>
                <a:ea typeface="Times New Roman"/>
                <a:cs typeface="Times New Roman"/>
                <a:sym typeface="Times New Roman"/>
              </a:rPr>
              <a:t>CORPORATE CITIZENSHIP REPORT 2017. </a:t>
            </a:r>
            <a:r>
              <a:rPr lang="ja" sz="1200">
                <a:latin typeface="Times New Roman"/>
                <a:ea typeface="Times New Roman"/>
                <a:cs typeface="Times New Roman"/>
                <a:sym typeface="Times New Roman"/>
              </a:rPr>
              <a:t>Accenture.</a:t>
            </a:r>
            <a:endParaRPr sz="1200">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ja" sz="1200" u="sng">
                <a:solidFill>
                  <a:srgbClr val="1155CC"/>
                </a:solidFill>
                <a:latin typeface="Times New Roman"/>
                <a:ea typeface="Times New Roman"/>
                <a:cs typeface="Times New Roman"/>
                <a:sym typeface="Times New Roman"/>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https://www.accenture.com/_acnmedia/PDF-75/Accenture-2017-Corporate-Citizenship-Report.pdf#zoom=50</a:t>
            </a:r>
            <a:endParaRPr sz="1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0"/>
              </a:spcBef>
              <a:spcAft>
                <a:spcPts val="0"/>
              </a:spcAft>
              <a:buNone/>
            </a:pPr>
            <a:endParaRPr sz="12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ctrTitle"/>
          </p:nvPr>
        </p:nvSpPr>
        <p:spPr>
          <a:xfrm>
            <a:off x="-9006763" y="1489503"/>
            <a:ext cx="7044600" cy="4266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160" name="Google Shape;160;p28"/>
          <p:cNvSpPr txBox="1">
            <a:spLocks noGrp="1"/>
          </p:cNvSpPr>
          <p:nvPr>
            <p:ph type="subTitle" idx="1"/>
          </p:nvPr>
        </p:nvSpPr>
        <p:spPr>
          <a:xfrm>
            <a:off x="12493780" y="2074909"/>
            <a:ext cx="7044600" cy="1647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graphicFrame>
        <p:nvGraphicFramePr>
          <p:cNvPr id="161" name="Google Shape;161;p28"/>
          <p:cNvGraphicFramePr/>
          <p:nvPr/>
        </p:nvGraphicFramePr>
        <p:xfrm>
          <a:off x="604250" y="1353600"/>
          <a:ext cx="5943600" cy="1647600"/>
        </p:xfrm>
        <a:graphic>
          <a:graphicData uri="http://schemas.openxmlformats.org/drawingml/2006/table">
            <a:tbl>
              <a:tblPr>
                <a:noFill/>
                <a:tableStyleId>{9192F628-4DC0-4E73-B60B-AB05733A3BD9}</a:tableStyleId>
              </a:tblPr>
              <a:tblGrid>
                <a:gridCol w="1485900"/>
                <a:gridCol w="1485900"/>
                <a:gridCol w="1485900"/>
                <a:gridCol w="1485900"/>
              </a:tblGrid>
              <a:tr h="821250">
                <a:tc>
                  <a:txBody>
                    <a:bodyPr/>
                    <a:lstStyle/>
                    <a:p>
                      <a:pPr marL="0" lvl="0" indent="0" algn="l" rtl="0">
                        <a:spcBef>
                          <a:spcPts val="0"/>
                        </a:spcBef>
                        <a:spcAft>
                          <a:spcPts val="0"/>
                        </a:spcAft>
                        <a:buNone/>
                      </a:pPr>
                      <a:r>
                        <a:rPr lang="ja" sz="1200" b="1">
                          <a:solidFill>
                            <a:srgbClr val="333333"/>
                          </a:solidFill>
                        </a:rPr>
                        <a:t>1</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r>
                        <a:rPr lang="ja" sz="1200" b="1">
                          <a:solidFill>
                            <a:srgbClr val="333333"/>
                          </a:solidFill>
                        </a:rPr>
                        <a:t>2</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r>
                        <a:rPr lang="ja" sz="1200" b="1">
                          <a:solidFill>
                            <a:srgbClr val="333333"/>
                          </a:solidFill>
                        </a:rPr>
                        <a:t>3</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r>
                        <a:rPr lang="ja" sz="1200" b="1">
                          <a:solidFill>
                            <a:srgbClr val="333333"/>
                          </a:solidFill>
                        </a:rPr>
                        <a:t>4</a:t>
                      </a:r>
                      <a:endParaRPr sz="1200" b="1">
                        <a:solidFill>
                          <a:srgbClr val="333333"/>
                        </a:solidFill>
                      </a:endParaRPr>
                    </a:p>
                  </a:txBody>
                  <a:tcPr marL="63500" marR="63500" marT="63500" marB="63500"/>
                </a:tc>
              </a:tr>
              <a:tr h="826350">
                <a:tc>
                  <a:txBody>
                    <a:bodyPr/>
                    <a:lstStyle/>
                    <a:p>
                      <a:pPr marL="0" lvl="0" indent="0" algn="l" rtl="0">
                        <a:spcBef>
                          <a:spcPts val="0"/>
                        </a:spcBef>
                        <a:spcAft>
                          <a:spcPts val="0"/>
                        </a:spcAft>
                        <a:buNone/>
                      </a:pPr>
                      <a:r>
                        <a:rPr lang="ja" sz="1200" b="1">
                          <a:solidFill>
                            <a:srgbClr val="333333"/>
                          </a:solidFill>
                        </a:rPr>
                        <a:t>5</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r>
                        <a:rPr lang="ja" sz="1200" b="1">
                          <a:solidFill>
                            <a:srgbClr val="333333"/>
                          </a:solidFill>
                        </a:rPr>
                        <a:t>6</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r>
                        <a:rPr lang="ja" sz="1200" b="1">
                          <a:solidFill>
                            <a:srgbClr val="333333"/>
                          </a:solidFill>
                        </a:rPr>
                        <a:t>7</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txBody>
                  <a:tcPr marL="63500" marR="63500" marT="63500" marB="63500"/>
                </a:tc>
              </a:tr>
            </a:tbl>
          </a:graphicData>
        </a:graphic>
      </p:graphicFrame>
      <p:sp>
        <p:nvSpPr>
          <p:cNvPr id="162" name="Google Shape;162;p28"/>
          <p:cNvSpPr txBox="1"/>
          <p:nvPr/>
        </p:nvSpPr>
        <p:spPr>
          <a:xfrm>
            <a:off x="304800" y="304800"/>
            <a:ext cx="3000000" cy="492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ja" sz="2000" b="1">
                <a:solidFill>
                  <a:schemeClr val="dk1"/>
                </a:solidFill>
              </a:rPr>
              <a:t>Answer sheet</a:t>
            </a:r>
            <a:endParaRPr sz="2000" b="1">
              <a:solidFill>
                <a:schemeClr val="dk1"/>
              </a:solidFill>
            </a:endParaRPr>
          </a:p>
        </p:txBody>
      </p:sp>
      <p:sp>
        <p:nvSpPr>
          <p:cNvPr id="163" name="Google Shape;163;p28"/>
          <p:cNvSpPr txBox="1"/>
          <p:nvPr/>
        </p:nvSpPr>
        <p:spPr>
          <a:xfrm>
            <a:off x="1124200" y="3846000"/>
            <a:ext cx="3000000" cy="30000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endParaRPr sz="1200" b="1">
              <a:solidFill>
                <a:srgbClr val="333333"/>
              </a:solidFill>
            </a:endParaRPr>
          </a:p>
          <a:p>
            <a:pPr marL="0" lvl="0" indent="0" algn="l" rtl="0">
              <a:lnSpc>
                <a:spcPct val="115000"/>
              </a:lnSpc>
              <a:spcBef>
                <a:spcPts val="1000"/>
              </a:spcBef>
              <a:spcAft>
                <a:spcPts val="0"/>
              </a:spcAft>
              <a:buNone/>
            </a:pPr>
            <a:endParaRPr sz="1200" b="1">
              <a:solidFill>
                <a:srgbClr val="333333"/>
              </a:solidFill>
            </a:endParaRPr>
          </a:p>
          <a:p>
            <a:pPr marL="0" lvl="0" indent="0" algn="l" rtl="0">
              <a:lnSpc>
                <a:spcPct val="115000"/>
              </a:lnSpc>
              <a:spcBef>
                <a:spcPts val="1000"/>
              </a:spcBef>
              <a:spcAft>
                <a:spcPts val="0"/>
              </a:spcAft>
              <a:buNone/>
            </a:pPr>
            <a:endParaRPr sz="1200" b="1">
              <a:solidFill>
                <a:srgbClr val="333333"/>
              </a:solidFill>
            </a:endParaRPr>
          </a:p>
          <a:p>
            <a:pPr marL="0" lvl="0" indent="0" algn="l" rtl="0">
              <a:lnSpc>
                <a:spcPct val="115000"/>
              </a:lnSpc>
              <a:spcBef>
                <a:spcPts val="1000"/>
              </a:spcBef>
              <a:spcAft>
                <a:spcPts val="0"/>
              </a:spcAft>
              <a:buNone/>
            </a:pPr>
            <a:endParaRPr sz="1200" b="1">
              <a:solidFill>
                <a:srgbClr val="333333"/>
              </a:solidFill>
            </a:endParaRPr>
          </a:p>
          <a:p>
            <a:pPr marL="0" lvl="0" indent="0" algn="l" rtl="0">
              <a:lnSpc>
                <a:spcPct val="115000"/>
              </a:lnSpc>
              <a:spcBef>
                <a:spcPts val="1000"/>
              </a:spcBef>
              <a:spcAft>
                <a:spcPts val="0"/>
              </a:spcAft>
              <a:buNone/>
            </a:pPr>
            <a:endParaRPr sz="1200" b="1">
              <a:solidFill>
                <a:srgbClr val="333333"/>
              </a:solidFill>
            </a:endParaRPr>
          </a:p>
          <a:p>
            <a:pPr marL="0" lvl="0" indent="0" algn="l" rtl="0">
              <a:lnSpc>
                <a:spcPct val="115000"/>
              </a:lnSpc>
              <a:spcBef>
                <a:spcPts val="1000"/>
              </a:spcBef>
              <a:spcAft>
                <a:spcPts val="0"/>
              </a:spcAft>
              <a:buNone/>
            </a:pPr>
            <a:endParaRPr sz="1200"/>
          </a:p>
        </p:txBody>
      </p:sp>
      <p:graphicFrame>
        <p:nvGraphicFramePr>
          <p:cNvPr id="164" name="Google Shape;164;p28"/>
          <p:cNvGraphicFramePr/>
          <p:nvPr/>
        </p:nvGraphicFramePr>
        <p:xfrm>
          <a:off x="680450" y="3557400"/>
          <a:ext cx="5791200" cy="1788160"/>
        </p:xfrm>
        <a:graphic>
          <a:graphicData uri="http://schemas.openxmlformats.org/drawingml/2006/table">
            <a:tbl>
              <a:tblPr>
                <a:noFill/>
                <a:tableStyleId>{9192F628-4DC0-4E73-B60B-AB05733A3BD9}</a:tableStyleId>
              </a:tblPr>
              <a:tblGrid>
                <a:gridCol w="161925"/>
                <a:gridCol w="5467350"/>
                <a:gridCol w="161925"/>
              </a:tblGrid>
              <a:tr h="0">
                <a:tc>
                  <a:txBody>
                    <a:bodyPr/>
                    <a:lstStyle/>
                    <a:p>
                      <a:pPr marL="0" lvl="0" indent="0" algn="l" rtl="0">
                        <a:spcBef>
                          <a:spcPts val="0"/>
                        </a:spcBef>
                        <a:spcAft>
                          <a:spcPts val="0"/>
                        </a:spcAft>
                        <a:buNone/>
                      </a:pPr>
                      <a:endParaRPr sz="1200" b="1">
                        <a:solidFill>
                          <a:srgbClr val="333333"/>
                        </a:solidFill>
                      </a:endParaRPr>
                    </a:p>
                  </a:txBody>
                  <a:tcPr marL="63500" marR="63500" marT="63500" marB="63500"/>
                </a:tc>
                <a:tc>
                  <a:txBody>
                    <a:bodyPr/>
                    <a:lstStyle/>
                    <a:p>
                      <a:pPr marL="0" lvl="0" indent="0" algn="l" rtl="0">
                        <a:spcBef>
                          <a:spcPts val="0"/>
                        </a:spcBef>
                        <a:spcAft>
                          <a:spcPts val="0"/>
                        </a:spcAft>
                        <a:buNone/>
                      </a:pPr>
                      <a:r>
                        <a:rPr lang="ja" sz="1200" b="1">
                          <a:solidFill>
                            <a:srgbClr val="333333"/>
                          </a:solidFill>
                        </a:rPr>
                        <a:t>                                   The impact of Covid-19</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txBody>
                  <a:tcPr marL="63500" marR="63500" marT="63500" marB="63500"/>
                </a:tc>
              </a:tr>
              <a:tr h="0">
                <a:tc>
                  <a:txBody>
                    <a:bodyPr/>
                    <a:lstStyle/>
                    <a:p>
                      <a:pPr marL="0" lvl="0" indent="0" algn="l" rtl="0">
                        <a:spcBef>
                          <a:spcPts val="0"/>
                        </a:spcBef>
                        <a:spcAft>
                          <a:spcPts val="0"/>
                        </a:spcAft>
                        <a:buNone/>
                      </a:pPr>
                      <a:r>
                        <a:rPr lang="ja" sz="1200" b="1">
                          <a:solidFill>
                            <a:srgbClr val="333333"/>
                          </a:solidFill>
                        </a:rPr>
                        <a:t>8</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p>
                      <a:pPr marL="0" lvl="0" indent="0" algn="l" rtl="0">
                        <a:spcBef>
                          <a:spcPts val="0"/>
                        </a:spcBef>
                        <a:spcAft>
                          <a:spcPts val="0"/>
                        </a:spcAft>
                        <a:buNone/>
                      </a:pP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txBody>
                  <a:tcPr marL="63500" marR="63500" marT="63500" marB="63500"/>
                </a:tc>
              </a:tr>
              <a:tr h="0">
                <a:tc>
                  <a:txBody>
                    <a:bodyPr/>
                    <a:lstStyle/>
                    <a:p>
                      <a:pPr marL="0" lvl="0" indent="0" algn="l" rtl="0">
                        <a:spcBef>
                          <a:spcPts val="0"/>
                        </a:spcBef>
                        <a:spcAft>
                          <a:spcPts val="0"/>
                        </a:spcAft>
                        <a:buNone/>
                      </a:pPr>
                      <a:r>
                        <a:rPr lang="ja" sz="1200" b="1">
                          <a:solidFill>
                            <a:srgbClr val="333333"/>
                          </a:solidFill>
                        </a:rPr>
                        <a:t>9</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p>
                      <a:pPr marL="0" lvl="0" indent="0" algn="l" rtl="0">
                        <a:spcBef>
                          <a:spcPts val="0"/>
                        </a:spcBef>
                        <a:spcAft>
                          <a:spcPts val="0"/>
                        </a:spcAft>
                        <a:buNone/>
                      </a:pP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txBody>
                  <a:tcPr marL="63500" marR="63500" marT="63500" marB="63500"/>
                </a:tc>
              </a:tr>
              <a:tr h="0">
                <a:tc>
                  <a:txBody>
                    <a:bodyPr/>
                    <a:lstStyle/>
                    <a:p>
                      <a:pPr marL="0" lvl="0" indent="0" algn="l" rtl="0">
                        <a:spcBef>
                          <a:spcPts val="0"/>
                        </a:spcBef>
                        <a:spcAft>
                          <a:spcPts val="0"/>
                        </a:spcAft>
                        <a:buNone/>
                      </a:pPr>
                      <a:r>
                        <a:rPr lang="ja" sz="1200" b="1">
                          <a:solidFill>
                            <a:srgbClr val="333333"/>
                          </a:solidFill>
                        </a:rPr>
                        <a:t>10</a:t>
                      </a: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txBody>
                  <a:tcPr marL="63500" marR="63500" marT="63500" marB="63500"/>
                </a:tc>
                <a:tc>
                  <a:txBody>
                    <a:bodyPr/>
                    <a:lstStyle/>
                    <a:p>
                      <a:pPr marL="0" lvl="0" indent="0" algn="l" rtl="0">
                        <a:spcBef>
                          <a:spcPts val="0"/>
                        </a:spcBef>
                        <a:spcAft>
                          <a:spcPts val="0"/>
                        </a:spcAft>
                        <a:buNone/>
                      </a:pPr>
                      <a:endParaRPr sz="1200" b="1">
                        <a:solidFill>
                          <a:srgbClr val="333333"/>
                        </a:solidFill>
                      </a:endParaRPr>
                    </a:p>
                  </a:txBody>
                  <a:tcPr marL="63500" marR="63500" marT="63500" marB="63500"/>
                </a:tc>
              </a:tr>
            </a:tbl>
          </a:graphicData>
        </a:graphic>
      </p:graphicFrame>
      <p:graphicFrame>
        <p:nvGraphicFramePr>
          <p:cNvPr id="165" name="Google Shape;165;p28"/>
          <p:cNvGraphicFramePr/>
          <p:nvPr/>
        </p:nvGraphicFramePr>
        <p:xfrm>
          <a:off x="808200" y="6333250"/>
          <a:ext cx="5943600" cy="1239520"/>
        </p:xfrm>
        <a:graphic>
          <a:graphicData uri="http://schemas.openxmlformats.org/drawingml/2006/table">
            <a:tbl>
              <a:tblPr>
                <a:noFill/>
                <a:tableStyleId>{9192F628-4DC0-4E73-B60B-AB05733A3BD9}</a:tableStyleId>
              </a:tblPr>
              <a:tblGrid>
                <a:gridCol w="1485900"/>
                <a:gridCol w="1485900"/>
                <a:gridCol w="1485900"/>
                <a:gridCol w="1485900"/>
              </a:tblGrid>
              <a:tr h="0">
                <a:tc>
                  <a:txBody>
                    <a:bodyPr/>
                    <a:lstStyle/>
                    <a:p>
                      <a:pPr marL="0" lvl="0" indent="0" algn="l" rtl="0">
                        <a:spcBef>
                          <a:spcPts val="0"/>
                        </a:spcBef>
                        <a:spcAft>
                          <a:spcPts val="0"/>
                        </a:spcAft>
                        <a:buNone/>
                      </a:pPr>
                      <a:r>
                        <a:rPr lang="ja" sz="1200"/>
                        <a:t>11</a:t>
                      </a:r>
                      <a:endParaRPr sz="1200"/>
                    </a:p>
                  </a:txBody>
                  <a:tcPr marL="63500" marR="63500" marT="63500" marB="63500"/>
                </a:tc>
                <a:tc>
                  <a:txBody>
                    <a:bodyPr/>
                    <a:lstStyle/>
                    <a:p>
                      <a:pPr marL="0" lvl="0" indent="0" algn="l" rtl="0">
                        <a:spcBef>
                          <a:spcPts val="0"/>
                        </a:spcBef>
                        <a:spcAft>
                          <a:spcPts val="0"/>
                        </a:spcAft>
                        <a:buNone/>
                      </a:pPr>
                      <a:r>
                        <a:rPr lang="ja" sz="1200"/>
                        <a:t>12</a:t>
                      </a:r>
                      <a:endParaRPr sz="1200"/>
                    </a:p>
                  </a:txBody>
                  <a:tcPr marL="63500" marR="63500" marT="63500" marB="63500"/>
                </a:tc>
                <a:tc>
                  <a:txBody>
                    <a:bodyPr/>
                    <a:lstStyle/>
                    <a:p>
                      <a:pPr marL="0" lvl="0" indent="0" algn="l" rtl="0">
                        <a:spcBef>
                          <a:spcPts val="0"/>
                        </a:spcBef>
                        <a:spcAft>
                          <a:spcPts val="0"/>
                        </a:spcAft>
                        <a:buNone/>
                      </a:pPr>
                      <a:r>
                        <a:rPr lang="ja" sz="1200"/>
                        <a:t>13</a:t>
                      </a:r>
                      <a:endParaRPr sz="1200"/>
                    </a:p>
                  </a:txBody>
                  <a:tcPr marL="63500" marR="63500" marT="63500" marB="63500"/>
                </a:tc>
                <a:tc>
                  <a:txBody>
                    <a:bodyPr/>
                    <a:lstStyle/>
                    <a:p>
                      <a:pPr marL="0" lvl="0" indent="0" algn="l" rtl="0">
                        <a:spcBef>
                          <a:spcPts val="0"/>
                        </a:spcBef>
                        <a:spcAft>
                          <a:spcPts val="0"/>
                        </a:spcAft>
                        <a:buNone/>
                      </a:pPr>
                      <a:r>
                        <a:rPr lang="ja" sz="1200"/>
                        <a:t>14</a:t>
                      </a:r>
                      <a:endParaRPr sz="1200"/>
                    </a:p>
                  </a:txBody>
                  <a:tcPr marL="63500" marR="63500" marT="63500" marB="63500"/>
                </a:tc>
              </a:tr>
              <a:tr h="0">
                <a:tc>
                  <a:txBody>
                    <a:bodyPr/>
                    <a:lstStyle/>
                    <a:p>
                      <a:pPr marL="0" lvl="0" indent="0" algn="l" rtl="0">
                        <a:spcBef>
                          <a:spcPts val="0"/>
                        </a:spcBef>
                        <a:spcAft>
                          <a:spcPts val="0"/>
                        </a:spcAft>
                        <a:buNone/>
                      </a:pPr>
                      <a:r>
                        <a:rPr lang="ja" sz="1200"/>
                        <a:t>15</a:t>
                      </a:r>
                      <a:endParaRPr sz="1200"/>
                    </a:p>
                  </a:txBody>
                  <a:tcPr marL="63500" marR="63500" marT="63500" marB="63500"/>
                </a:tc>
                <a:tc>
                  <a:txBody>
                    <a:bodyPr/>
                    <a:lstStyle/>
                    <a:p>
                      <a:pPr marL="0" lvl="0" indent="0" algn="l" rtl="0">
                        <a:spcBef>
                          <a:spcPts val="0"/>
                        </a:spcBef>
                        <a:spcAft>
                          <a:spcPts val="0"/>
                        </a:spcAft>
                        <a:buNone/>
                      </a:pPr>
                      <a:r>
                        <a:rPr lang="ja" sz="1200"/>
                        <a:t>16</a:t>
                      </a:r>
                      <a:endParaRPr sz="1200"/>
                    </a:p>
                  </a:txBody>
                  <a:tcPr marL="63500" marR="63500" marT="63500" marB="63500"/>
                </a:tc>
                <a:tc>
                  <a:txBody>
                    <a:bodyPr/>
                    <a:lstStyle/>
                    <a:p>
                      <a:pPr marL="0" lvl="0" indent="0" algn="l" rtl="0">
                        <a:spcBef>
                          <a:spcPts val="0"/>
                        </a:spcBef>
                        <a:spcAft>
                          <a:spcPts val="0"/>
                        </a:spcAft>
                        <a:buNone/>
                      </a:pPr>
                      <a:r>
                        <a:rPr lang="ja" sz="1200"/>
                        <a:t>17</a:t>
                      </a:r>
                      <a:endParaRPr sz="1200"/>
                    </a:p>
                  </a:txBody>
                  <a:tcPr marL="63500" marR="63500" marT="63500" marB="63500"/>
                </a:tc>
                <a:tc>
                  <a:txBody>
                    <a:bodyPr/>
                    <a:lstStyle/>
                    <a:p>
                      <a:pPr marL="0" lvl="0" indent="0" algn="l" rtl="0">
                        <a:spcBef>
                          <a:spcPts val="0"/>
                        </a:spcBef>
                        <a:spcAft>
                          <a:spcPts val="0"/>
                        </a:spcAft>
                        <a:buNone/>
                      </a:pPr>
                      <a:r>
                        <a:rPr lang="ja" sz="1200"/>
                        <a:t>18</a:t>
                      </a:r>
                      <a:endParaRPr sz="1200"/>
                    </a:p>
                  </a:txBody>
                  <a:tcPr marL="63500" marR="63500" marT="63500" marB="63500"/>
                </a:tc>
              </a:tr>
              <a:tr h="0">
                <a:tc>
                  <a:txBody>
                    <a:bodyPr/>
                    <a:lstStyle/>
                    <a:p>
                      <a:pPr marL="0" lvl="0" indent="0" algn="l" rtl="0">
                        <a:spcBef>
                          <a:spcPts val="0"/>
                        </a:spcBef>
                        <a:spcAft>
                          <a:spcPts val="0"/>
                        </a:spcAft>
                        <a:buNone/>
                      </a:pPr>
                      <a:r>
                        <a:rPr lang="ja" sz="1200"/>
                        <a:t>19</a:t>
                      </a:r>
                      <a:endParaRPr sz="1200"/>
                    </a:p>
                  </a:txBody>
                  <a:tcPr marL="63500" marR="63500" marT="63500" marB="63500"/>
                </a:tc>
                <a:tc>
                  <a:txBody>
                    <a:bodyPr/>
                    <a:lstStyle/>
                    <a:p>
                      <a:pPr marL="0" lvl="0" indent="0" algn="l" rtl="0">
                        <a:spcBef>
                          <a:spcPts val="0"/>
                        </a:spcBef>
                        <a:spcAft>
                          <a:spcPts val="0"/>
                        </a:spcAft>
                        <a:buNone/>
                      </a:pPr>
                      <a:r>
                        <a:rPr lang="ja" sz="1200"/>
                        <a:t>20</a:t>
                      </a:r>
                      <a:endParaRPr sz="1200"/>
                    </a:p>
                  </a:txBody>
                  <a:tcPr marL="63500" marR="63500" marT="63500" marB="63500"/>
                </a:tc>
                <a:tc>
                  <a:txBody>
                    <a:bodyPr/>
                    <a:lstStyle/>
                    <a:p>
                      <a:pPr marL="0" lvl="0" indent="0" algn="l" rtl="0">
                        <a:spcBef>
                          <a:spcPts val="0"/>
                        </a:spcBef>
                        <a:spcAft>
                          <a:spcPts val="0"/>
                        </a:spcAft>
                        <a:buNone/>
                      </a:pPr>
                      <a:r>
                        <a:rPr lang="ja" sz="1200"/>
                        <a:t>21</a:t>
                      </a:r>
                      <a:endParaRPr sz="1200"/>
                    </a:p>
                  </a:txBody>
                  <a:tcPr marL="63500" marR="63500" marT="63500" marB="63500"/>
                </a:tc>
                <a:tc>
                  <a:txBody>
                    <a:bodyPr/>
                    <a:lstStyle/>
                    <a:p>
                      <a:pPr marL="0" lvl="0" indent="0" algn="l" rtl="0">
                        <a:spcBef>
                          <a:spcPts val="0"/>
                        </a:spcBef>
                        <a:spcAft>
                          <a:spcPts val="0"/>
                        </a:spcAft>
                        <a:buNone/>
                      </a:pPr>
                      <a:r>
                        <a:rPr lang="ja" sz="1200"/>
                        <a:t>22</a:t>
                      </a:r>
                      <a:endParaRPr sz="1200"/>
                    </a:p>
                  </a:txBody>
                  <a:tcPr marL="63500" marR="63500" marT="63500" marB="63500"/>
                </a:tc>
              </a:tr>
              <a:tr h="0">
                <a:tc>
                  <a:txBody>
                    <a:bodyPr/>
                    <a:lstStyle/>
                    <a:p>
                      <a:pPr marL="0" lvl="0" indent="0" algn="l" rtl="0">
                        <a:spcBef>
                          <a:spcPts val="0"/>
                        </a:spcBef>
                        <a:spcAft>
                          <a:spcPts val="0"/>
                        </a:spcAft>
                        <a:buNone/>
                      </a:pPr>
                      <a:r>
                        <a:rPr lang="ja" sz="1200"/>
                        <a:t>23</a:t>
                      </a:r>
                      <a:endParaRPr sz="1200"/>
                    </a:p>
                  </a:txBody>
                  <a:tcPr marL="63500" marR="63500" marT="63500" marB="63500"/>
                </a:tc>
                <a:tc>
                  <a:txBody>
                    <a:bodyPr/>
                    <a:lstStyle/>
                    <a:p>
                      <a:pPr marL="0" lvl="0" indent="0" algn="l" rtl="0">
                        <a:spcBef>
                          <a:spcPts val="0"/>
                        </a:spcBef>
                        <a:spcAft>
                          <a:spcPts val="0"/>
                        </a:spcAft>
                        <a:buNone/>
                      </a:pPr>
                      <a:r>
                        <a:rPr lang="ja" sz="1200"/>
                        <a:t>24</a:t>
                      </a:r>
                      <a:endParaRPr sz="1200"/>
                    </a:p>
                  </a:txBody>
                  <a:tcPr marL="63500" marR="63500" marT="63500" marB="63500"/>
                </a:tc>
                <a:tc>
                  <a:txBody>
                    <a:bodyPr/>
                    <a:lstStyle/>
                    <a:p>
                      <a:pPr marL="0" lvl="0" indent="0" algn="l" rtl="0">
                        <a:spcBef>
                          <a:spcPts val="0"/>
                        </a:spcBef>
                        <a:spcAft>
                          <a:spcPts val="0"/>
                        </a:spcAft>
                        <a:buNone/>
                      </a:pPr>
                      <a:endParaRPr sz="1200"/>
                    </a:p>
                  </a:txBody>
                  <a:tcPr marL="63500" marR="63500" marT="63500" marB="63500"/>
                </a:tc>
                <a:tc>
                  <a:txBody>
                    <a:bodyPr/>
                    <a:lstStyle/>
                    <a:p>
                      <a:pPr marL="0" lvl="0" indent="0" algn="l" rtl="0">
                        <a:spcBef>
                          <a:spcPts val="0"/>
                        </a:spcBef>
                        <a:spcAft>
                          <a:spcPts val="0"/>
                        </a:spcAft>
                        <a:buNone/>
                      </a:pPr>
                      <a:endParaRPr sz="1200"/>
                    </a:p>
                  </a:txBody>
                  <a:tcPr marL="63500" marR="63500" marT="63500" marB="63500"/>
                </a:tc>
              </a:tr>
            </a:tbl>
          </a:graphicData>
        </a:graphic>
      </p:graphicFrame>
      <p:graphicFrame>
        <p:nvGraphicFramePr>
          <p:cNvPr id="166" name="Google Shape;166;p28"/>
          <p:cNvGraphicFramePr/>
          <p:nvPr/>
        </p:nvGraphicFramePr>
        <p:xfrm>
          <a:off x="803438" y="8094125"/>
          <a:ext cx="5953125" cy="2324100"/>
        </p:xfrm>
        <a:graphic>
          <a:graphicData uri="http://schemas.openxmlformats.org/drawingml/2006/table">
            <a:tbl>
              <a:tblPr>
                <a:noFill/>
                <a:tableStyleId>{9192F628-4DC0-4E73-B60B-AB05733A3BD9}</a:tableStyleId>
              </a:tblPr>
              <a:tblGrid>
                <a:gridCol w="5953125"/>
              </a:tblGrid>
              <a:tr h="2324100">
                <a:tc>
                  <a:txBody>
                    <a:bodyPr/>
                    <a:lstStyle/>
                    <a:p>
                      <a:pPr marL="0" lvl="0" indent="0" algn="l" rtl="0">
                        <a:spcBef>
                          <a:spcPts val="0"/>
                        </a:spcBef>
                        <a:spcAft>
                          <a:spcPts val="0"/>
                        </a:spcAft>
                        <a:buNone/>
                      </a:pPr>
                      <a:r>
                        <a:rPr lang="ja" sz="1200"/>
                        <a:t>25</a:t>
                      </a:r>
                      <a:endParaRPr sz="1200"/>
                    </a:p>
                  </a:txBody>
                  <a:tcPr marL="63500" marR="63500" marT="63500" marB="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ctrTitle"/>
          </p:nvPr>
        </p:nvSpPr>
        <p:spPr>
          <a:xfrm>
            <a:off x="150475" y="5775575"/>
            <a:ext cx="7044600" cy="4773600"/>
          </a:xfrm>
          <a:prstGeom prst="rect">
            <a:avLst/>
          </a:prstGeom>
        </p:spPr>
        <p:txBody>
          <a:bodyPr spcFirstLastPara="1" wrap="square" lIns="91425" tIns="91425" rIns="91425" bIns="91425" anchor="b" anchorCtr="0">
            <a:normAutofit fontScale="90000"/>
          </a:bodyPr>
          <a:lstStyle/>
          <a:p>
            <a:pPr marL="0" lvl="0" indent="0" algn="l" rtl="0">
              <a:lnSpc>
                <a:spcPct val="115000"/>
              </a:lnSpc>
              <a:spcBef>
                <a:spcPts val="0"/>
              </a:spcBef>
              <a:spcAft>
                <a:spcPts val="0"/>
              </a:spcAft>
              <a:buNone/>
            </a:pPr>
            <a:endParaRPr sz="1322"/>
          </a:p>
          <a:p>
            <a:pPr marL="0" lvl="0" indent="0" algn="l" rtl="0">
              <a:lnSpc>
                <a:spcPct val="115000"/>
              </a:lnSpc>
              <a:spcBef>
                <a:spcPts val="0"/>
              </a:spcBef>
              <a:spcAft>
                <a:spcPts val="0"/>
              </a:spcAft>
              <a:buNone/>
            </a:pPr>
            <a:endParaRPr sz="1322"/>
          </a:p>
          <a:p>
            <a:pPr marL="0" lvl="0" indent="0" algn="l" rtl="0">
              <a:lnSpc>
                <a:spcPct val="115000"/>
              </a:lnSpc>
              <a:spcBef>
                <a:spcPts val="0"/>
              </a:spcBef>
              <a:spcAft>
                <a:spcPts val="0"/>
              </a:spcAft>
              <a:buNone/>
            </a:pPr>
            <a:endParaRPr sz="1322"/>
          </a:p>
          <a:p>
            <a:pPr marL="0" lvl="0" indent="0" algn="l" rtl="0">
              <a:lnSpc>
                <a:spcPct val="115000"/>
              </a:lnSpc>
              <a:spcBef>
                <a:spcPts val="0"/>
              </a:spcBef>
              <a:spcAft>
                <a:spcPts val="0"/>
              </a:spcAft>
              <a:buNone/>
            </a:pPr>
            <a:endParaRPr sz="1544"/>
          </a:p>
          <a:p>
            <a:pPr marL="0" lvl="0" indent="0" algn="l" rtl="0">
              <a:lnSpc>
                <a:spcPct val="115000"/>
              </a:lnSpc>
              <a:spcBef>
                <a:spcPts val="0"/>
              </a:spcBef>
              <a:spcAft>
                <a:spcPts val="0"/>
              </a:spcAft>
              <a:buNone/>
            </a:pPr>
            <a:endParaRPr sz="1700"/>
          </a:p>
          <a:p>
            <a:pPr marL="0" lvl="0" indent="0" algn="l" rtl="0">
              <a:lnSpc>
                <a:spcPct val="115000"/>
              </a:lnSpc>
              <a:spcBef>
                <a:spcPts val="0"/>
              </a:spcBef>
              <a:spcAft>
                <a:spcPts val="0"/>
              </a:spcAft>
              <a:buNone/>
            </a:pPr>
            <a:endParaRPr sz="1700"/>
          </a:p>
          <a:p>
            <a:pPr marL="0" lvl="0" indent="0" algn="l" rtl="0">
              <a:lnSpc>
                <a:spcPct val="115000"/>
              </a:lnSpc>
              <a:spcBef>
                <a:spcPts val="0"/>
              </a:spcBef>
              <a:spcAft>
                <a:spcPts val="0"/>
              </a:spcAft>
              <a:buNone/>
            </a:pPr>
            <a:endParaRPr sz="1700"/>
          </a:p>
          <a:p>
            <a:pPr marL="0" lvl="0" indent="0" algn="l" rtl="0">
              <a:lnSpc>
                <a:spcPct val="115000"/>
              </a:lnSpc>
              <a:spcBef>
                <a:spcPts val="0"/>
              </a:spcBef>
              <a:spcAft>
                <a:spcPts val="0"/>
              </a:spcAft>
              <a:buNone/>
            </a:pPr>
            <a:endParaRPr sz="1933"/>
          </a:p>
          <a:p>
            <a:pPr marL="0" lvl="0" indent="0" algn="l" rtl="0">
              <a:lnSpc>
                <a:spcPct val="115000"/>
              </a:lnSpc>
              <a:spcBef>
                <a:spcPts val="0"/>
              </a:spcBef>
              <a:spcAft>
                <a:spcPts val="0"/>
              </a:spcAft>
              <a:buNone/>
            </a:pPr>
            <a:endParaRPr sz="1933"/>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None/>
            </a:pPr>
            <a:endParaRPr sz="1811"/>
          </a:p>
          <a:p>
            <a:pPr marL="0" lvl="0" indent="0" algn="l" rtl="0">
              <a:lnSpc>
                <a:spcPct val="115000"/>
              </a:lnSpc>
              <a:spcBef>
                <a:spcPts val="0"/>
              </a:spcBef>
              <a:spcAft>
                <a:spcPts val="0"/>
              </a:spcAft>
              <a:buClr>
                <a:schemeClr val="dk1"/>
              </a:buClr>
              <a:buSzPct val="57225"/>
              <a:buFont typeface="Arial"/>
              <a:buNone/>
            </a:pPr>
            <a:endParaRPr sz="1922"/>
          </a:p>
          <a:p>
            <a:pPr marL="0" lvl="0" indent="0" algn="l" rtl="0">
              <a:lnSpc>
                <a:spcPct val="115000"/>
              </a:lnSpc>
              <a:spcBef>
                <a:spcPts val="0"/>
              </a:spcBef>
              <a:spcAft>
                <a:spcPts val="0"/>
              </a:spcAft>
              <a:buClr>
                <a:schemeClr val="dk1"/>
              </a:buClr>
              <a:buSzPct val="57225"/>
              <a:buFont typeface="Arial"/>
              <a:buNone/>
            </a:pPr>
            <a:r>
              <a:rPr lang="ja" sz="1922" b="1">
                <a:solidFill>
                  <a:srgbClr val="333333"/>
                </a:solidFill>
                <a:highlight>
                  <a:srgbClr val="FFFFFF"/>
                </a:highlight>
              </a:rPr>
              <a:t>&lt;a&gt;(00:00~00:18)</a:t>
            </a:r>
            <a:r>
              <a:rPr lang="ja" sz="1922">
                <a:solidFill>
                  <a:srgbClr val="333333"/>
                </a:solidFill>
                <a:highlight>
                  <a:srgbClr val="FFFFFF"/>
                </a:highlight>
              </a:rPr>
              <a:t> Why is (①) important for the US right now and in the world? </a:t>
            </a:r>
            <a:endParaRPr sz="1922">
              <a:solidFill>
                <a:srgbClr val="333333"/>
              </a:solidFill>
              <a:highlight>
                <a:srgbClr val="FFFFFF"/>
              </a:highlight>
            </a:endParaRPr>
          </a:p>
          <a:p>
            <a:pPr marL="0" lvl="0" indent="0" algn="l" rtl="0">
              <a:lnSpc>
                <a:spcPct val="115000"/>
              </a:lnSpc>
              <a:spcBef>
                <a:spcPts val="0"/>
              </a:spcBef>
              <a:spcAft>
                <a:spcPts val="0"/>
              </a:spcAft>
              <a:buClr>
                <a:schemeClr val="dk1"/>
              </a:buClr>
              <a:buSzPct val="57225"/>
              <a:buFont typeface="Arial"/>
              <a:buNone/>
            </a:pPr>
            <a:r>
              <a:rPr lang="ja" sz="1922">
                <a:solidFill>
                  <a:srgbClr val="333333"/>
                </a:solidFill>
                <a:highlight>
                  <a:srgbClr val="FFFFFF"/>
                </a:highlight>
              </a:rPr>
              <a:t>(①) is our call to (②). It is a tool to reimagine a world </a:t>
            </a:r>
            <a:r>
              <a:rPr lang="ja" sz="1922">
                <a:solidFill>
                  <a:srgbClr val="333333"/>
                </a:solidFill>
              </a:rPr>
              <a:t>where black people are free to exist,</a:t>
            </a:r>
            <a:r>
              <a:rPr lang="ja" sz="1922">
                <a:solidFill>
                  <a:srgbClr val="333333"/>
                </a:solidFill>
                <a:highlight>
                  <a:srgbClr val="FFFFFF"/>
                </a:highlight>
              </a:rPr>
              <a:t> free to (③). It is a tool for our allies to show up differently for us. </a:t>
            </a:r>
            <a:endParaRPr sz="1922">
              <a:solidFill>
                <a:srgbClr val="333333"/>
              </a:solidFill>
              <a:highlight>
                <a:srgbClr val="FFFFFF"/>
              </a:highlight>
            </a:endParaRPr>
          </a:p>
          <a:p>
            <a:pPr marL="0" lvl="0" indent="0" algn="l" rtl="0">
              <a:lnSpc>
                <a:spcPct val="115000"/>
              </a:lnSpc>
              <a:spcBef>
                <a:spcPts val="0"/>
              </a:spcBef>
              <a:spcAft>
                <a:spcPts val="0"/>
              </a:spcAft>
              <a:buClr>
                <a:schemeClr val="dk1"/>
              </a:buClr>
              <a:buSzPct val="57225"/>
              <a:buFont typeface="Arial"/>
              <a:buNone/>
            </a:pPr>
            <a:endParaRPr sz="1922">
              <a:solidFill>
                <a:srgbClr val="333333"/>
              </a:solidFill>
              <a:highlight>
                <a:srgbClr val="FFFFFF"/>
              </a:highlight>
            </a:endParaRPr>
          </a:p>
          <a:p>
            <a:pPr marL="0" lvl="0" indent="0" algn="l" rtl="0">
              <a:lnSpc>
                <a:spcPct val="115000"/>
              </a:lnSpc>
              <a:spcBef>
                <a:spcPts val="0"/>
              </a:spcBef>
              <a:spcAft>
                <a:spcPts val="0"/>
              </a:spcAft>
              <a:buClr>
                <a:schemeClr val="dk1"/>
              </a:buClr>
              <a:buSzPct val="57225"/>
              <a:buFont typeface="Arial"/>
              <a:buNone/>
            </a:pPr>
            <a:r>
              <a:rPr lang="ja" sz="1922" b="1">
                <a:solidFill>
                  <a:srgbClr val="333333"/>
                </a:solidFill>
                <a:highlight>
                  <a:srgbClr val="FFFFFF"/>
                </a:highlight>
              </a:rPr>
              <a:t>&lt;b&gt;(3:29~3:44)</a:t>
            </a:r>
            <a:r>
              <a:rPr lang="ja" sz="1922">
                <a:solidFill>
                  <a:srgbClr val="333333"/>
                </a:solidFill>
                <a:highlight>
                  <a:srgbClr val="FFFFFF"/>
                </a:highlight>
              </a:rPr>
              <a:t>So I think race and (④) is probably the most studied social, economic and political (⑤) in this country, but it's also the least understood. The reality is that race in the United States operates on a (⑥) from black to white. Doesn't mean that people who are in between don't experience (④), but it means that the closer you are to white on that (⑥), the better off you are. And the closer to black that you are on that (⑥) the worse off you are. </a:t>
            </a:r>
            <a:endParaRPr sz="1922">
              <a:solidFill>
                <a:srgbClr val="333333"/>
              </a:solidFill>
              <a:highlight>
                <a:srgbClr val="FFFFFF"/>
              </a:highlight>
            </a:endParaRPr>
          </a:p>
          <a:p>
            <a:pPr marL="0" lvl="0" indent="0" algn="l" rtl="0">
              <a:lnSpc>
                <a:spcPct val="115000"/>
              </a:lnSpc>
              <a:spcBef>
                <a:spcPts val="0"/>
              </a:spcBef>
              <a:spcAft>
                <a:spcPts val="0"/>
              </a:spcAft>
              <a:buClr>
                <a:schemeClr val="dk1"/>
              </a:buClr>
              <a:buSzPct val="57225"/>
              <a:buFont typeface="Arial"/>
              <a:buNone/>
            </a:pPr>
            <a:endParaRPr sz="1922">
              <a:solidFill>
                <a:srgbClr val="333333"/>
              </a:solidFill>
              <a:highlight>
                <a:srgbClr val="FFFFFF"/>
              </a:highlight>
            </a:endParaRPr>
          </a:p>
          <a:p>
            <a:pPr marL="0" lvl="0" indent="0" algn="l" rtl="0">
              <a:lnSpc>
                <a:spcPct val="115000"/>
              </a:lnSpc>
              <a:spcBef>
                <a:spcPts val="0"/>
              </a:spcBef>
              <a:spcAft>
                <a:spcPts val="0"/>
              </a:spcAft>
              <a:buClr>
                <a:schemeClr val="dk1"/>
              </a:buClr>
              <a:buSzPct val="57225"/>
              <a:buFont typeface="Arial"/>
              <a:buNone/>
            </a:pPr>
            <a:r>
              <a:rPr lang="ja" sz="1922" b="1">
                <a:solidFill>
                  <a:srgbClr val="333333"/>
                </a:solidFill>
                <a:highlight>
                  <a:srgbClr val="FFFFFF"/>
                </a:highlight>
              </a:rPr>
              <a:t>&lt;c&gt; (10:44~11:29)</a:t>
            </a:r>
            <a:r>
              <a:rPr lang="ja" sz="1922">
                <a:solidFill>
                  <a:srgbClr val="333333"/>
                </a:solidFill>
                <a:highlight>
                  <a:srgbClr val="FFFFFF"/>
                </a:highlight>
              </a:rPr>
              <a:t>So you all are doing work that forces you to face some (⑦), painful realities on a daily basis. What gives you hope and (⑧)you in that context?</a:t>
            </a:r>
            <a:endParaRPr sz="1922">
              <a:solidFill>
                <a:srgbClr val="333333"/>
              </a:solidFill>
              <a:highlight>
                <a:srgbClr val="FFFFFF"/>
              </a:highlight>
            </a:endParaRPr>
          </a:p>
          <a:p>
            <a:pPr marL="0" lvl="0" indent="0" algn="l" rtl="0">
              <a:lnSpc>
                <a:spcPct val="115000"/>
              </a:lnSpc>
              <a:spcBef>
                <a:spcPts val="0"/>
              </a:spcBef>
              <a:spcAft>
                <a:spcPts val="0"/>
              </a:spcAft>
              <a:buNone/>
            </a:pPr>
            <a:r>
              <a:rPr lang="ja" sz="1922">
                <a:solidFill>
                  <a:srgbClr val="333333"/>
                </a:solidFill>
                <a:highlight>
                  <a:srgbClr val="FFFFFF"/>
                </a:highlight>
              </a:rPr>
              <a:t>I am hopeful for black futures. And I say that because we live in a society that's so (⑨) with black death. We have (⑩) of our death on the TV screen, on our Twitter timelines, on our Facebook timelines, but what if (⑪) we imagine black life? We imagine black people living and (⑫) . And that -- that (⑧) me. </a:t>
            </a:r>
            <a:endParaRPr sz="1922"/>
          </a:p>
          <a:p>
            <a:pPr marL="0" lvl="0" indent="0" algn="l" rtl="0">
              <a:lnSpc>
                <a:spcPct val="115000"/>
              </a:lnSpc>
              <a:spcBef>
                <a:spcPts val="0"/>
              </a:spcBef>
              <a:spcAft>
                <a:spcPts val="0"/>
              </a:spcAft>
              <a:buNone/>
            </a:pPr>
            <a:endParaRPr sz="1433"/>
          </a:p>
        </p:txBody>
      </p:sp>
      <p:sp>
        <p:nvSpPr>
          <p:cNvPr id="62" name="Google Shape;62;p14"/>
          <p:cNvSpPr txBox="1"/>
          <p:nvPr/>
        </p:nvSpPr>
        <p:spPr>
          <a:xfrm>
            <a:off x="150475" y="0"/>
            <a:ext cx="7246500" cy="3732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ja" sz="1700">
                <a:solidFill>
                  <a:schemeClr val="dk1"/>
                </a:solidFill>
              </a:rPr>
              <a:t>&lt;</a:t>
            </a:r>
            <a:r>
              <a:rPr lang="ja" sz="1700" b="1">
                <a:solidFill>
                  <a:schemeClr val="dk1"/>
                </a:solidFill>
              </a:rPr>
              <a:t>Listening Question Sheet</a:t>
            </a:r>
            <a:r>
              <a:rPr lang="ja" sz="1700">
                <a:solidFill>
                  <a:schemeClr val="dk1"/>
                </a:solidFill>
              </a:rPr>
              <a:t>&gt;</a:t>
            </a:r>
            <a:endParaRPr sz="17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7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 sz="1700" b="1">
                <a:solidFill>
                  <a:schemeClr val="dk1"/>
                </a:solidFill>
              </a:rPr>
              <a:t>You are going to listen to part of the interview about racial disclimination, listen carefully to the audio and answer some questions.</a:t>
            </a:r>
            <a:endParaRPr sz="1700"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544">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 sz="1755" b="1">
                <a:solidFill>
                  <a:schemeClr val="dk1"/>
                </a:solidFill>
              </a:rPr>
              <a:t>1⃣.A Listen to the audio and fill in the blank below sentences.(5 mins)</a:t>
            </a:r>
            <a:endParaRPr sz="1755" b="1">
              <a:solidFill>
                <a:schemeClr val="dk1"/>
              </a:solidFill>
            </a:endParaRPr>
          </a:p>
          <a:p>
            <a:pPr marL="0" lvl="0" indent="457200" algn="l" rtl="0">
              <a:lnSpc>
                <a:spcPct val="115000"/>
              </a:lnSpc>
              <a:spcBef>
                <a:spcPts val="0"/>
              </a:spcBef>
              <a:spcAft>
                <a:spcPts val="0"/>
              </a:spcAft>
              <a:buClr>
                <a:schemeClr val="dk1"/>
              </a:buClr>
              <a:buSzPts val="1100"/>
              <a:buFont typeface="Arial"/>
              <a:buNone/>
            </a:pPr>
            <a:r>
              <a:rPr lang="ja" sz="1755" u="sng">
                <a:solidFill>
                  <a:srgbClr val="1155CC"/>
                </a:solidFill>
                <a:highlight>
                  <a:srgbClr val="FFFFFF"/>
                </a:highlight>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https://www.ted.com/talks/alicia_garza_patrisse_cullors_and_opal_tometi_an_interview_with_the_founders_of_black_lives_matter/transcript?language=ja</a:t>
            </a:r>
            <a:endParaRPr sz="1755">
              <a:solidFill>
                <a:schemeClr val="dk1"/>
              </a:solidFill>
            </a:endParaRPr>
          </a:p>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321675" y="4166500"/>
            <a:ext cx="6980700" cy="5708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ja" sz="1900" b="1"/>
              <a:t>C.(13:58~14:46)In this interview, there are two things these people ask the audience to do, write down under the blank to make sentence correct (15 mins)</a:t>
            </a:r>
            <a:endParaRPr sz="1900" b="1"/>
          </a:p>
          <a:p>
            <a:pPr marL="0" lvl="0" indent="0" algn="l" rtl="0">
              <a:spcBef>
                <a:spcPts val="0"/>
              </a:spcBef>
              <a:spcAft>
                <a:spcPts val="0"/>
              </a:spcAft>
              <a:buNone/>
            </a:pPr>
            <a:endParaRPr sz="1800"/>
          </a:p>
          <a:p>
            <a:pPr marL="0" lvl="0" indent="0" algn="ctr" rtl="0">
              <a:spcBef>
                <a:spcPts val="0"/>
              </a:spcBef>
              <a:spcAft>
                <a:spcPts val="0"/>
              </a:spcAft>
              <a:buNone/>
            </a:pPr>
            <a:endParaRPr sz="1800"/>
          </a:p>
          <a:p>
            <a:pPr marL="0" lvl="0" indent="0" algn="l" rtl="0">
              <a:spcBef>
                <a:spcPts val="0"/>
              </a:spcBef>
              <a:spcAft>
                <a:spcPts val="0"/>
              </a:spcAft>
              <a:buNone/>
            </a:pPr>
            <a:r>
              <a:rPr lang="ja" sz="1800"/>
              <a:t>ex)Interviewer</a:t>
            </a:r>
            <a:endParaRPr sz="1800"/>
          </a:p>
          <a:p>
            <a:pPr marL="0" lvl="0" indent="0" algn="ctr" rtl="0">
              <a:spcBef>
                <a:spcPts val="0"/>
              </a:spcBef>
              <a:spcAft>
                <a:spcPts val="0"/>
              </a:spcAft>
              <a:buNone/>
            </a:pPr>
            <a:r>
              <a:rPr lang="ja" sz="1800"/>
              <a:t>First step</a:t>
            </a:r>
            <a:endParaRPr sz="1800"/>
          </a:p>
          <a:p>
            <a:pPr marL="0" lvl="0" indent="0" algn="ctr" rtl="0">
              <a:spcBef>
                <a:spcPts val="0"/>
              </a:spcBef>
              <a:spcAft>
                <a:spcPts val="0"/>
              </a:spcAft>
              <a:buNone/>
            </a:pPr>
            <a:r>
              <a:rPr lang="ja" sz="1800"/>
              <a:t> Having our minds open and shift</a:t>
            </a:r>
            <a:endParaRPr sz="1800"/>
          </a:p>
          <a:p>
            <a:pPr marL="0" lvl="0" indent="0" algn="ctr" rtl="0">
              <a:spcBef>
                <a:spcPts val="0"/>
              </a:spcBef>
              <a:spcAft>
                <a:spcPts val="0"/>
              </a:spcAft>
              <a:buNone/>
            </a:pPr>
            <a:endParaRPr sz="1800"/>
          </a:p>
          <a:p>
            <a:pPr marL="0" lvl="0" indent="0" algn="ctr" rtl="0">
              <a:spcBef>
                <a:spcPts val="0"/>
              </a:spcBef>
              <a:spcAft>
                <a:spcPts val="0"/>
              </a:spcAft>
              <a:buNone/>
            </a:pPr>
            <a:r>
              <a:rPr lang="ja" sz="1800"/>
              <a:t>　　　　　　　　　　　　　　　　　　　　↓</a:t>
            </a:r>
            <a:endParaRPr sz="1800"/>
          </a:p>
          <a:p>
            <a:pPr marL="0" lvl="0" indent="0" algn="ctr" rtl="0">
              <a:spcBef>
                <a:spcPts val="0"/>
              </a:spcBef>
              <a:spcAft>
                <a:spcPts val="0"/>
              </a:spcAft>
              <a:buNone/>
            </a:pPr>
            <a:r>
              <a:rPr lang="ja" sz="1800"/>
              <a:t>Take action</a:t>
            </a:r>
            <a:endParaRPr sz="1800"/>
          </a:p>
          <a:p>
            <a:pPr marL="0" lvl="0" indent="0" algn="ctr" rtl="0">
              <a:spcBef>
                <a:spcPts val="0"/>
              </a:spcBef>
              <a:spcAft>
                <a:spcPts val="0"/>
              </a:spcAft>
              <a:buNone/>
            </a:pPr>
            <a:r>
              <a:rPr lang="ja" sz="1800"/>
              <a:t>Call the 1………….... and 2…………. that they stop doing something that harms black people</a:t>
            </a:r>
            <a:endParaRPr sz="1800"/>
          </a:p>
          <a:p>
            <a:pPr marL="0" lvl="0" indent="0" algn="ctr" rtl="0">
              <a:spcBef>
                <a:spcPts val="0"/>
              </a:spcBef>
              <a:spcAft>
                <a:spcPts val="0"/>
              </a:spcAft>
              <a:buNone/>
            </a:pPr>
            <a:endParaRPr sz="1800"/>
          </a:p>
          <a:p>
            <a:pPr marL="0" lvl="0" indent="0" algn="ctr" rtl="0">
              <a:spcBef>
                <a:spcPts val="0"/>
              </a:spcBef>
              <a:spcAft>
                <a:spcPts val="0"/>
              </a:spcAft>
              <a:buNone/>
            </a:pPr>
            <a:r>
              <a:rPr lang="ja" sz="1800"/>
              <a:t>　　　　　　　　　　↓</a:t>
            </a:r>
            <a:endParaRPr sz="1800"/>
          </a:p>
          <a:p>
            <a:pPr marL="0" lvl="0" indent="0" algn="ctr" rtl="0">
              <a:spcBef>
                <a:spcPts val="0"/>
              </a:spcBef>
              <a:spcAft>
                <a:spcPts val="0"/>
              </a:spcAft>
              <a:buNone/>
            </a:pPr>
            <a:r>
              <a:rPr lang="ja" sz="1800"/>
              <a:t>Get involved </a:t>
            </a:r>
            <a:endParaRPr sz="1800"/>
          </a:p>
          <a:p>
            <a:pPr marL="0" lvl="0" indent="0" algn="ctr" rtl="0">
              <a:spcBef>
                <a:spcPts val="0"/>
              </a:spcBef>
              <a:spcAft>
                <a:spcPts val="0"/>
              </a:spcAft>
              <a:buNone/>
            </a:pPr>
            <a:r>
              <a:rPr lang="ja" sz="1800"/>
              <a:t>3……… something, 4 ....   …   …..  of something</a:t>
            </a:r>
            <a:endParaRPr sz="2400"/>
          </a:p>
        </p:txBody>
      </p:sp>
      <p:sp>
        <p:nvSpPr>
          <p:cNvPr id="68" name="Google Shape;68;p15"/>
          <p:cNvSpPr txBox="1"/>
          <p:nvPr/>
        </p:nvSpPr>
        <p:spPr>
          <a:xfrm rot="10800000" flipH="1">
            <a:off x="3507825" y="3061675"/>
            <a:ext cx="3596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69" name="Google Shape;69;p15"/>
          <p:cNvSpPr txBox="1"/>
          <p:nvPr/>
        </p:nvSpPr>
        <p:spPr>
          <a:xfrm>
            <a:off x="257700" y="0"/>
            <a:ext cx="6589500" cy="4838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ja" sz="1900" b="1">
                <a:solidFill>
                  <a:schemeClr val="dk1"/>
                </a:solidFill>
              </a:rPr>
              <a:t>B.Read the statements and markTrue or False on the answer sheet. (7 mins)</a:t>
            </a:r>
            <a:endParaRPr sz="1900"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 sz="1900">
                <a:solidFill>
                  <a:schemeClr val="dk1"/>
                </a:solidFill>
              </a:rPr>
              <a:t>(1) There is a campaign that black can be treated equally.   </a:t>
            </a:r>
            <a:endParaRPr sz="1900" baseline="30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900" baseline="-25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 sz="1900">
                <a:solidFill>
                  <a:schemeClr val="dk1"/>
                </a:solidFill>
              </a:rPr>
              <a:t>(2) Racial issues are socio-economically and politically studied and well understood by the country.</a:t>
            </a:r>
            <a:endParaRPr sz="19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969">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 sz="1969">
                <a:solidFill>
                  <a:schemeClr val="dk1"/>
                </a:solidFill>
              </a:rPr>
              <a:t>(3) If you are black people and close to white, you will not discriminate. </a:t>
            </a:r>
            <a:endParaRPr sz="1969">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907">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 sz="1907">
                <a:solidFill>
                  <a:schemeClr val="dk1"/>
                </a:solidFill>
              </a:rPr>
              <a:t>(4) The woman believes that there is no hope for the future of black people unless the image of black death is completely erased from social media and television.</a:t>
            </a:r>
            <a:endParaRPr sz="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p:nvPr/>
        </p:nvSpPr>
        <p:spPr>
          <a:xfrm>
            <a:off x="257700" y="428900"/>
            <a:ext cx="6561600" cy="2339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ja" sz="1800">
                <a:solidFill>
                  <a:schemeClr val="dk1"/>
                </a:solidFill>
              </a:rPr>
              <a:t>2⃣. This is a project to have a restaurant demonstrate an actual case of discrimination and see the reaction of other customers. Write down what you felt assuming you were there. After that, discuss it in your group.(0:00~ 3:28)What Would You Do: Customers discriminate against Latino waiter | WWYD</a:t>
            </a:r>
            <a:r>
              <a:rPr lang="ja" sz="1800" u="sng">
                <a:solidFill>
                  <a:schemeClr val="accent5"/>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What Would You Do: Customers discriminate against Latino waiter | WWYD</a:t>
            </a:r>
            <a:endParaRPr sz="2800">
              <a:solidFill>
                <a:schemeClr val="dk2"/>
              </a:solidFill>
            </a:endParaRPr>
          </a:p>
          <a:p>
            <a:pPr marL="0" lvl="0" indent="0" algn="l" rtl="0">
              <a:spcBef>
                <a:spcPts val="0"/>
              </a:spcBef>
              <a:spcAft>
                <a:spcPts val="0"/>
              </a:spcAft>
              <a:buNone/>
            </a:pPr>
            <a:endParaRPr/>
          </a:p>
        </p:txBody>
      </p:sp>
      <p:sp>
        <p:nvSpPr>
          <p:cNvPr id="75" name="Google Shape;75;p16"/>
          <p:cNvSpPr txBox="1"/>
          <p:nvPr/>
        </p:nvSpPr>
        <p:spPr>
          <a:xfrm>
            <a:off x="1194800" y="4043975"/>
            <a:ext cx="6102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graphicFrame>
        <p:nvGraphicFramePr>
          <p:cNvPr id="76" name="Google Shape;76;p16"/>
          <p:cNvGraphicFramePr/>
          <p:nvPr/>
        </p:nvGraphicFramePr>
        <p:xfrm>
          <a:off x="3299925" y="2726550"/>
          <a:ext cx="3867150" cy="294640"/>
        </p:xfrm>
        <a:graphic>
          <a:graphicData uri="http://schemas.openxmlformats.org/drawingml/2006/table">
            <a:tbl>
              <a:tblPr>
                <a:noFill/>
                <a:tableStyleId>{9192F628-4DC0-4E73-B60B-AB05733A3BD9}</a:tableStyleId>
              </a:tblPr>
              <a:tblGrid>
                <a:gridCol w="1828800"/>
                <a:gridCol w="2038350"/>
              </a:tblGrid>
              <a:tr h="0">
                <a:tc>
                  <a:txBody>
                    <a:bodyPr/>
                    <a:lstStyle/>
                    <a:p>
                      <a:pPr marL="0" lvl="0" indent="0" algn="l" rtl="0">
                        <a:spcBef>
                          <a:spcPts val="0"/>
                        </a:spcBef>
                        <a:spcAft>
                          <a:spcPts val="0"/>
                        </a:spcAft>
                        <a:buNone/>
                      </a:pPr>
                      <a:r>
                        <a:rPr lang="ja" sz="1100"/>
                        <a:t>Name</a:t>
                      </a:r>
                      <a:endParaRPr sz="1100"/>
                    </a:p>
                  </a:txBody>
                  <a:tcPr marL="63500" marR="63500" marT="63500" marB="63500"/>
                </a:tc>
                <a:tc>
                  <a:txBody>
                    <a:bodyPr/>
                    <a:lstStyle/>
                    <a:p>
                      <a:pPr marL="0" lvl="0" indent="0" algn="l" rtl="0">
                        <a:spcBef>
                          <a:spcPts val="0"/>
                        </a:spcBef>
                        <a:spcAft>
                          <a:spcPts val="0"/>
                        </a:spcAft>
                        <a:buNone/>
                      </a:pPr>
                      <a:r>
                        <a:rPr lang="ja" sz="1100"/>
                        <a:t>Student ID</a:t>
                      </a:r>
                      <a:endParaRPr sz="1100"/>
                    </a:p>
                  </a:txBody>
                  <a:tcPr marL="63500" marR="63500" marT="63500" marB="63500"/>
                </a:tc>
              </a:tr>
            </a:tbl>
          </a:graphicData>
        </a:graphic>
      </p:graphicFrame>
      <p:graphicFrame>
        <p:nvGraphicFramePr>
          <p:cNvPr id="77" name="Google Shape;77;p16"/>
          <p:cNvGraphicFramePr/>
          <p:nvPr/>
        </p:nvGraphicFramePr>
        <p:xfrm>
          <a:off x="867288" y="3360000"/>
          <a:ext cx="6257200" cy="883920"/>
        </p:xfrm>
        <a:graphic>
          <a:graphicData uri="http://schemas.openxmlformats.org/drawingml/2006/table">
            <a:tbl>
              <a:tblPr>
                <a:noFill/>
                <a:tableStyleId>{9192F628-4DC0-4E73-B60B-AB05733A3BD9}</a:tableStyleId>
              </a:tblPr>
              <a:tblGrid>
                <a:gridCol w="1583750"/>
                <a:gridCol w="1573200"/>
                <a:gridCol w="1573200"/>
                <a:gridCol w="1527050"/>
              </a:tblGrid>
              <a:tr h="0">
                <a:tc>
                  <a:txBody>
                    <a:bodyPr/>
                    <a:lstStyle/>
                    <a:p>
                      <a:pPr marL="0" lvl="0" indent="0" algn="l" rtl="0">
                        <a:spcBef>
                          <a:spcPts val="0"/>
                        </a:spcBef>
                        <a:spcAft>
                          <a:spcPts val="0"/>
                        </a:spcAft>
                        <a:buNone/>
                      </a:pPr>
                      <a:r>
                        <a:rPr lang="ja" sz="1100"/>
                        <a:t>①</a:t>
                      </a:r>
                      <a:endParaRPr sz="1100"/>
                    </a:p>
                  </a:txBody>
                  <a:tcPr marL="63500" marR="63500" marT="63500" marB="63500"/>
                </a:tc>
                <a:tc>
                  <a:txBody>
                    <a:bodyPr/>
                    <a:lstStyle/>
                    <a:p>
                      <a:pPr marL="0" lvl="0" indent="0" algn="l" rtl="0">
                        <a:spcBef>
                          <a:spcPts val="0"/>
                        </a:spcBef>
                        <a:spcAft>
                          <a:spcPts val="0"/>
                        </a:spcAft>
                        <a:buNone/>
                      </a:pPr>
                      <a:r>
                        <a:rPr lang="ja" sz="1100"/>
                        <a:t>②</a:t>
                      </a:r>
                      <a:endParaRPr sz="1100"/>
                    </a:p>
                  </a:txBody>
                  <a:tcPr marL="63500" marR="63500" marT="63500" marB="63500"/>
                </a:tc>
                <a:tc>
                  <a:txBody>
                    <a:bodyPr/>
                    <a:lstStyle/>
                    <a:p>
                      <a:pPr marL="0" lvl="0" indent="0" algn="l" rtl="0">
                        <a:spcBef>
                          <a:spcPts val="0"/>
                        </a:spcBef>
                        <a:spcAft>
                          <a:spcPts val="0"/>
                        </a:spcAft>
                        <a:buNone/>
                      </a:pPr>
                      <a:r>
                        <a:rPr lang="ja" sz="1100"/>
                        <a:t>③</a:t>
                      </a:r>
                      <a:endParaRPr sz="1100"/>
                    </a:p>
                  </a:txBody>
                  <a:tcPr marL="63500" marR="63500" marT="63500" marB="63500"/>
                </a:tc>
                <a:tc>
                  <a:txBody>
                    <a:bodyPr/>
                    <a:lstStyle/>
                    <a:p>
                      <a:pPr marL="0" lvl="0" indent="0" algn="l" rtl="0">
                        <a:spcBef>
                          <a:spcPts val="0"/>
                        </a:spcBef>
                        <a:spcAft>
                          <a:spcPts val="0"/>
                        </a:spcAft>
                        <a:buNone/>
                      </a:pPr>
                      <a:r>
                        <a:rPr lang="ja" sz="1100"/>
                        <a:t>④</a:t>
                      </a:r>
                      <a:endParaRPr sz="1100"/>
                    </a:p>
                  </a:txBody>
                  <a:tcPr marL="63500" marR="63500" marT="63500" marB="63500"/>
                </a:tc>
              </a:tr>
              <a:tr h="0">
                <a:tc>
                  <a:txBody>
                    <a:bodyPr/>
                    <a:lstStyle/>
                    <a:p>
                      <a:pPr marL="0" lvl="0" indent="0" algn="l" rtl="0">
                        <a:spcBef>
                          <a:spcPts val="0"/>
                        </a:spcBef>
                        <a:spcAft>
                          <a:spcPts val="0"/>
                        </a:spcAft>
                        <a:buNone/>
                      </a:pPr>
                      <a:r>
                        <a:rPr lang="ja" sz="1100"/>
                        <a:t>⑤</a:t>
                      </a:r>
                      <a:endParaRPr sz="1100"/>
                    </a:p>
                  </a:txBody>
                  <a:tcPr marL="63500" marR="63500" marT="63500" marB="63500"/>
                </a:tc>
                <a:tc>
                  <a:txBody>
                    <a:bodyPr/>
                    <a:lstStyle/>
                    <a:p>
                      <a:pPr marL="0" lvl="0" indent="0" algn="l" rtl="0">
                        <a:spcBef>
                          <a:spcPts val="0"/>
                        </a:spcBef>
                        <a:spcAft>
                          <a:spcPts val="0"/>
                        </a:spcAft>
                        <a:buNone/>
                      </a:pPr>
                      <a:r>
                        <a:rPr lang="ja" sz="1100"/>
                        <a:t>⑥</a:t>
                      </a:r>
                      <a:endParaRPr sz="1100"/>
                    </a:p>
                  </a:txBody>
                  <a:tcPr marL="63500" marR="63500" marT="63500" marB="63500"/>
                </a:tc>
                <a:tc>
                  <a:txBody>
                    <a:bodyPr/>
                    <a:lstStyle/>
                    <a:p>
                      <a:pPr marL="0" lvl="0" indent="0" algn="l" rtl="0">
                        <a:spcBef>
                          <a:spcPts val="0"/>
                        </a:spcBef>
                        <a:spcAft>
                          <a:spcPts val="0"/>
                        </a:spcAft>
                        <a:buNone/>
                      </a:pPr>
                      <a:r>
                        <a:rPr lang="ja" sz="1100"/>
                        <a:t>⑦</a:t>
                      </a:r>
                      <a:endParaRPr sz="1100"/>
                    </a:p>
                  </a:txBody>
                  <a:tcPr marL="63500" marR="63500" marT="63500" marB="63500"/>
                </a:tc>
                <a:tc>
                  <a:txBody>
                    <a:bodyPr/>
                    <a:lstStyle/>
                    <a:p>
                      <a:pPr marL="0" lvl="0" indent="0" algn="l" rtl="0">
                        <a:spcBef>
                          <a:spcPts val="0"/>
                        </a:spcBef>
                        <a:spcAft>
                          <a:spcPts val="0"/>
                        </a:spcAft>
                        <a:buNone/>
                      </a:pPr>
                      <a:r>
                        <a:rPr lang="ja" sz="1100"/>
                        <a:t>⑧</a:t>
                      </a:r>
                      <a:endParaRPr sz="1100"/>
                    </a:p>
                  </a:txBody>
                  <a:tcPr marL="63500" marR="63500" marT="63500" marB="63500"/>
                </a:tc>
              </a:tr>
              <a:tr h="0">
                <a:tc>
                  <a:txBody>
                    <a:bodyPr/>
                    <a:lstStyle/>
                    <a:p>
                      <a:pPr marL="0" lvl="0" indent="0" algn="l" rtl="0">
                        <a:spcBef>
                          <a:spcPts val="0"/>
                        </a:spcBef>
                        <a:spcAft>
                          <a:spcPts val="0"/>
                        </a:spcAft>
                        <a:buNone/>
                      </a:pPr>
                      <a:r>
                        <a:rPr lang="ja" sz="1100"/>
                        <a:t>⑨</a:t>
                      </a:r>
                      <a:endParaRPr sz="1100"/>
                    </a:p>
                  </a:txBody>
                  <a:tcPr marL="63500" marR="63500" marT="63500" marB="63500"/>
                </a:tc>
                <a:tc>
                  <a:txBody>
                    <a:bodyPr/>
                    <a:lstStyle/>
                    <a:p>
                      <a:pPr marL="0" lvl="0" indent="0" algn="l" rtl="0">
                        <a:spcBef>
                          <a:spcPts val="0"/>
                        </a:spcBef>
                        <a:spcAft>
                          <a:spcPts val="0"/>
                        </a:spcAft>
                        <a:buNone/>
                      </a:pPr>
                      <a:r>
                        <a:rPr lang="ja" sz="1100"/>
                        <a:t>⑩</a:t>
                      </a:r>
                      <a:endParaRPr sz="1100"/>
                    </a:p>
                  </a:txBody>
                  <a:tcPr marL="63500" marR="63500" marT="63500" marB="63500"/>
                </a:tc>
                <a:tc>
                  <a:txBody>
                    <a:bodyPr/>
                    <a:lstStyle/>
                    <a:p>
                      <a:pPr marL="0" lvl="0" indent="0" algn="l" rtl="0">
                        <a:spcBef>
                          <a:spcPts val="0"/>
                        </a:spcBef>
                        <a:spcAft>
                          <a:spcPts val="0"/>
                        </a:spcAft>
                        <a:buNone/>
                      </a:pPr>
                      <a:r>
                        <a:rPr lang="ja" sz="1100"/>
                        <a:t>⑪</a:t>
                      </a:r>
                      <a:endParaRPr sz="1100"/>
                    </a:p>
                  </a:txBody>
                  <a:tcPr marL="63500" marR="63500" marT="63500" marB="63500"/>
                </a:tc>
                <a:tc>
                  <a:txBody>
                    <a:bodyPr/>
                    <a:lstStyle/>
                    <a:p>
                      <a:pPr marL="0" lvl="0" indent="0" algn="l" rtl="0">
                        <a:spcBef>
                          <a:spcPts val="0"/>
                        </a:spcBef>
                        <a:spcAft>
                          <a:spcPts val="0"/>
                        </a:spcAft>
                        <a:buNone/>
                      </a:pPr>
                      <a:r>
                        <a:rPr lang="ja" sz="1100"/>
                        <a:t>⑫</a:t>
                      </a:r>
                      <a:endParaRPr sz="1100"/>
                    </a:p>
                  </a:txBody>
                  <a:tcPr marL="63500" marR="63500" marT="63500" marB="63500"/>
                </a:tc>
              </a:tr>
            </a:tbl>
          </a:graphicData>
        </a:graphic>
      </p:graphicFrame>
      <p:graphicFrame>
        <p:nvGraphicFramePr>
          <p:cNvPr id="78" name="Google Shape;78;p16"/>
          <p:cNvGraphicFramePr/>
          <p:nvPr/>
        </p:nvGraphicFramePr>
        <p:xfrm>
          <a:off x="824713" y="4590350"/>
          <a:ext cx="6342350" cy="1934675"/>
        </p:xfrm>
        <a:graphic>
          <a:graphicData uri="http://schemas.openxmlformats.org/drawingml/2006/table">
            <a:tbl>
              <a:tblPr>
                <a:noFill/>
                <a:tableStyleId>{9192F628-4DC0-4E73-B60B-AB05733A3BD9}</a:tableStyleId>
              </a:tblPr>
              <a:tblGrid>
                <a:gridCol w="6342350"/>
              </a:tblGrid>
              <a:tr h="510125">
                <a:tc>
                  <a:txBody>
                    <a:bodyPr/>
                    <a:lstStyle/>
                    <a:p>
                      <a:pPr marL="0" lvl="0" indent="0" algn="l" rtl="0">
                        <a:spcBef>
                          <a:spcPts val="0"/>
                        </a:spcBef>
                        <a:spcAft>
                          <a:spcPts val="0"/>
                        </a:spcAft>
                        <a:buNone/>
                      </a:pPr>
                      <a:r>
                        <a:rPr lang="ja" sz="1100"/>
                        <a:t>(1)</a:t>
                      </a:r>
                      <a:endParaRPr sz="1100"/>
                    </a:p>
                  </a:txBody>
                  <a:tcPr marL="63500" marR="63500" marT="63500" marB="63500"/>
                </a:tc>
              </a:tr>
              <a:tr h="521250">
                <a:tc>
                  <a:txBody>
                    <a:bodyPr/>
                    <a:lstStyle/>
                    <a:p>
                      <a:pPr marL="0" lvl="0" indent="0" algn="l" rtl="0">
                        <a:spcBef>
                          <a:spcPts val="0"/>
                        </a:spcBef>
                        <a:spcAft>
                          <a:spcPts val="0"/>
                        </a:spcAft>
                        <a:buNone/>
                      </a:pPr>
                      <a:r>
                        <a:rPr lang="ja" sz="1100"/>
                        <a:t>(2)</a:t>
                      </a:r>
                      <a:endParaRPr sz="1100"/>
                    </a:p>
                  </a:txBody>
                  <a:tcPr marL="63500" marR="63500" marT="63500" marB="63500"/>
                </a:tc>
              </a:tr>
              <a:tr h="468750">
                <a:tc>
                  <a:txBody>
                    <a:bodyPr/>
                    <a:lstStyle/>
                    <a:p>
                      <a:pPr marL="0" lvl="0" indent="0" algn="l" rtl="0">
                        <a:spcBef>
                          <a:spcPts val="0"/>
                        </a:spcBef>
                        <a:spcAft>
                          <a:spcPts val="0"/>
                        </a:spcAft>
                        <a:buNone/>
                      </a:pPr>
                      <a:r>
                        <a:rPr lang="ja" sz="1100"/>
                        <a:t>(3)</a:t>
                      </a:r>
                      <a:endParaRPr sz="1100"/>
                    </a:p>
                  </a:txBody>
                  <a:tcPr marL="63500" marR="63500" marT="63500" marB="63500"/>
                </a:tc>
              </a:tr>
              <a:tr h="434550">
                <a:tc>
                  <a:txBody>
                    <a:bodyPr/>
                    <a:lstStyle/>
                    <a:p>
                      <a:pPr marL="0" lvl="0" indent="0" algn="l" rtl="0">
                        <a:spcBef>
                          <a:spcPts val="0"/>
                        </a:spcBef>
                        <a:spcAft>
                          <a:spcPts val="0"/>
                        </a:spcAft>
                        <a:buNone/>
                      </a:pPr>
                      <a:r>
                        <a:rPr lang="ja" sz="1100"/>
                        <a:t>(4)</a:t>
                      </a:r>
                      <a:endParaRPr sz="1100"/>
                    </a:p>
                  </a:txBody>
                  <a:tcPr marL="63500" marR="63500" marT="63500" marB="63500"/>
                </a:tc>
              </a:tr>
            </a:tbl>
          </a:graphicData>
        </a:graphic>
      </p:graphicFrame>
      <p:graphicFrame>
        <p:nvGraphicFramePr>
          <p:cNvPr id="79" name="Google Shape;79;p16"/>
          <p:cNvGraphicFramePr/>
          <p:nvPr/>
        </p:nvGraphicFramePr>
        <p:xfrm>
          <a:off x="824713" y="7163388"/>
          <a:ext cx="6342350" cy="294640"/>
        </p:xfrm>
        <a:graphic>
          <a:graphicData uri="http://schemas.openxmlformats.org/drawingml/2006/table">
            <a:tbl>
              <a:tblPr>
                <a:noFill/>
                <a:tableStyleId>{9192F628-4DC0-4E73-B60B-AB05733A3BD9}</a:tableStyleId>
              </a:tblPr>
              <a:tblGrid>
                <a:gridCol w="1526675"/>
                <a:gridCol w="1526675"/>
                <a:gridCol w="1526675"/>
                <a:gridCol w="1762325"/>
              </a:tblGrid>
              <a:tr h="0">
                <a:tc>
                  <a:txBody>
                    <a:bodyPr/>
                    <a:lstStyle/>
                    <a:p>
                      <a:pPr marL="0" lvl="0" indent="0" algn="l" rtl="0">
                        <a:spcBef>
                          <a:spcPts val="0"/>
                        </a:spcBef>
                        <a:spcAft>
                          <a:spcPts val="0"/>
                        </a:spcAft>
                        <a:buNone/>
                      </a:pPr>
                      <a:r>
                        <a:rPr lang="ja" sz="1100"/>
                        <a:t>1</a:t>
                      </a:r>
                      <a:endParaRPr sz="1100"/>
                    </a:p>
                  </a:txBody>
                  <a:tcPr marL="63500" marR="63500" marT="63500" marB="63500"/>
                </a:tc>
                <a:tc>
                  <a:txBody>
                    <a:bodyPr/>
                    <a:lstStyle/>
                    <a:p>
                      <a:pPr marL="0" lvl="0" indent="0" algn="l" rtl="0">
                        <a:spcBef>
                          <a:spcPts val="0"/>
                        </a:spcBef>
                        <a:spcAft>
                          <a:spcPts val="0"/>
                        </a:spcAft>
                        <a:buNone/>
                      </a:pPr>
                      <a:r>
                        <a:rPr lang="ja" sz="1100"/>
                        <a:t>2</a:t>
                      </a:r>
                      <a:endParaRPr sz="1100"/>
                    </a:p>
                  </a:txBody>
                  <a:tcPr marL="63500" marR="63500" marT="63500" marB="63500"/>
                </a:tc>
                <a:tc>
                  <a:txBody>
                    <a:bodyPr/>
                    <a:lstStyle/>
                    <a:p>
                      <a:pPr marL="0" lvl="0" indent="0" algn="l" rtl="0">
                        <a:spcBef>
                          <a:spcPts val="0"/>
                        </a:spcBef>
                        <a:spcAft>
                          <a:spcPts val="0"/>
                        </a:spcAft>
                        <a:buNone/>
                      </a:pPr>
                      <a:r>
                        <a:rPr lang="ja" sz="1100"/>
                        <a:t>3</a:t>
                      </a:r>
                      <a:endParaRPr sz="1100"/>
                    </a:p>
                  </a:txBody>
                  <a:tcPr marL="63500" marR="63500" marT="63500" marB="63500"/>
                </a:tc>
                <a:tc>
                  <a:txBody>
                    <a:bodyPr/>
                    <a:lstStyle/>
                    <a:p>
                      <a:pPr marL="0" lvl="0" indent="0" algn="l" rtl="0">
                        <a:spcBef>
                          <a:spcPts val="0"/>
                        </a:spcBef>
                        <a:spcAft>
                          <a:spcPts val="0"/>
                        </a:spcAft>
                        <a:buNone/>
                      </a:pPr>
                      <a:r>
                        <a:rPr lang="ja" sz="1100"/>
                        <a:t>4</a:t>
                      </a:r>
                      <a:endParaRPr sz="1100"/>
                    </a:p>
                  </a:txBody>
                  <a:tcPr marL="63500" marR="63500" marT="63500" marB="63500"/>
                </a:tc>
              </a:tr>
            </a:tbl>
          </a:graphicData>
        </a:graphic>
      </p:graphicFrame>
      <p:graphicFrame>
        <p:nvGraphicFramePr>
          <p:cNvPr id="80" name="Google Shape;80;p16"/>
          <p:cNvGraphicFramePr/>
          <p:nvPr/>
        </p:nvGraphicFramePr>
        <p:xfrm>
          <a:off x="867300" y="8346775"/>
          <a:ext cx="6342350" cy="1438275"/>
        </p:xfrm>
        <a:graphic>
          <a:graphicData uri="http://schemas.openxmlformats.org/drawingml/2006/table">
            <a:tbl>
              <a:tblPr>
                <a:noFill/>
                <a:tableStyleId>{9192F628-4DC0-4E73-B60B-AB05733A3BD9}</a:tableStyleId>
              </a:tblPr>
              <a:tblGrid>
                <a:gridCol w="6342350"/>
              </a:tblGrid>
              <a:tr h="1438275">
                <a:tc>
                  <a:txBody>
                    <a:bodyPr/>
                    <a:lstStyle/>
                    <a:p>
                      <a:pPr marL="0" lvl="0" indent="0" algn="l" rtl="0">
                        <a:spcBef>
                          <a:spcPts val="0"/>
                        </a:spcBef>
                        <a:spcAft>
                          <a:spcPts val="0"/>
                        </a:spcAft>
                        <a:buNone/>
                      </a:pPr>
                      <a:endParaRPr sz="1100"/>
                    </a:p>
                  </a:txBody>
                  <a:tcPr marL="63500" marR="63500" marT="63500" marB="63500"/>
                </a:tc>
              </a:tr>
            </a:tbl>
          </a:graphicData>
        </a:graphic>
      </p:graphicFrame>
      <p:sp>
        <p:nvSpPr>
          <p:cNvPr id="81" name="Google Shape;81;p16"/>
          <p:cNvSpPr txBox="1"/>
          <p:nvPr/>
        </p:nvSpPr>
        <p:spPr>
          <a:xfrm>
            <a:off x="469375" y="3804725"/>
            <a:ext cx="4785600" cy="44772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r>
              <a:rPr lang="ja" sz="1500"/>
              <a:t>&lt;</a:t>
            </a:r>
            <a:r>
              <a:rPr lang="ja" sz="1700" b="1"/>
              <a:t>Answer Sheet</a:t>
            </a:r>
            <a:r>
              <a:rPr lang="ja" sz="1500"/>
              <a:t>&gt;</a:t>
            </a:r>
            <a:r>
              <a:rPr lang="ja" sz="1100"/>
              <a:t>             </a:t>
            </a: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r>
              <a:rPr lang="ja" sz="1100"/>
              <a:t>Q1</a:t>
            </a: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r>
              <a:rPr lang="ja" sz="1100"/>
              <a:t>Q2</a:t>
            </a: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r>
              <a:rPr lang="ja" sz="1100"/>
              <a:t>Q3</a:t>
            </a: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0" lvl="0" indent="0" algn="l" rtl="0">
              <a:lnSpc>
                <a:spcPct val="115000"/>
              </a:lnSpc>
              <a:spcBef>
                <a:spcPts val="0"/>
              </a:spcBef>
              <a:spcAft>
                <a:spcPts val="0"/>
              </a:spcAft>
              <a:buNone/>
            </a:pPr>
            <a:r>
              <a:rPr lang="ja" sz="1100"/>
              <a:t>Q4</a:t>
            </a:r>
            <a:endParaRPr sz="1100"/>
          </a:p>
          <a:p>
            <a:pPr marL="45720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a:p>
            <a:pPr marL="457200" lvl="0" indent="0" algn="l" rtl="0">
              <a:lnSpc>
                <a:spcPct val="115000"/>
              </a:lnSpc>
              <a:spcBef>
                <a:spcPts val="0"/>
              </a:spcBef>
              <a:spcAft>
                <a:spcPts val="0"/>
              </a:spcAft>
              <a:buNone/>
            </a:pP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Clr>
                <a:schemeClr val="dk1"/>
              </a:buClr>
              <a:buSzPct val="100000"/>
              <a:buFont typeface="Arial"/>
              <a:buNone/>
            </a:pPr>
            <a:r>
              <a:rPr lang="ja" sz="1100" b="1"/>
              <a:t>Q１，Choose the number that fits in each parenthesis.</a:t>
            </a:r>
            <a:endParaRPr sz="1100" b="1"/>
          </a:p>
          <a:p>
            <a:pPr marL="0" lvl="0" indent="0" algn="l" rtl="0">
              <a:lnSpc>
                <a:spcPct val="115000"/>
              </a:lnSpc>
              <a:spcBef>
                <a:spcPts val="0"/>
              </a:spcBef>
              <a:spcAft>
                <a:spcPts val="0"/>
              </a:spcAft>
              <a:buClr>
                <a:schemeClr val="dk1"/>
              </a:buClr>
              <a:buSzPct val="100000"/>
              <a:buFont typeface="Arial"/>
              <a:buNone/>
            </a:pPr>
            <a:endParaRPr sz="1100" b="1"/>
          </a:p>
          <a:p>
            <a:pPr marL="0" lvl="0" indent="0" algn="l" rtl="0">
              <a:lnSpc>
                <a:spcPct val="115000"/>
              </a:lnSpc>
              <a:spcBef>
                <a:spcPts val="0"/>
              </a:spcBef>
              <a:spcAft>
                <a:spcPts val="0"/>
              </a:spcAft>
              <a:buClr>
                <a:schemeClr val="dk1"/>
              </a:buClr>
              <a:buSzPct val="91666"/>
              <a:buFont typeface="Arial"/>
              <a:buNone/>
            </a:pPr>
            <a:r>
              <a:rPr lang="ja" sz="1200">
                <a:solidFill>
                  <a:srgbClr val="3F3F42"/>
                </a:solidFill>
              </a:rPr>
              <a:t>Late last year, the United Nations </a:t>
            </a:r>
            <a:r>
              <a:rPr lang="ja" sz="1100">
                <a:solidFill>
                  <a:srgbClr val="3F3F42"/>
                </a:solidFill>
                <a:uFill>
                  <a:noFill/>
                </a:u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issued a report</a:t>
            </a:r>
            <a:r>
              <a:rPr lang="ja" sz="1200">
                <a:solidFill>
                  <a:srgbClr val="3F3F42"/>
                </a:solidFill>
              </a:rPr>
              <a:t> that detailed "an alarming level" of racially motivated violence and other hate incidents against Asian Americans.</a:t>
            </a:r>
            <a:endParaRPr sz="1200">
              <a:solidFill>
                <a:srgbClr val="3F3F42"/>
              </a:solidFill>
            </a:endParaRPr>
          </a:p>
          <a:p>
            <a:pPr marL="0" lvl="0" indent="0" algn="l" rtl="0">
              <a:lnSpc>
                <a:spcPct val="115000"/>
              </a:lnSpc>
              <a:spcBef>
                <a:spcPts val="0"/>
              </a:spcBef>
              <a:spcAft>
                <a:spcPts val="0"/>
              </a:spcAft>
              <a:buClr>
                <a:schemeClr val="dk1"/>
              </a:buClr>
              <a:buSzPct val="91666"/>
              <a:buFont typeface="Arial"/>
              <a:buNone/>
            </a:pPr>
            <a:r>
              <a:rPr lang="ja" sz="1200">
                <a:solidFill>
                  <a:srgbClr val="3F3F42"/>
                </a:solidFill>
              </a:rPr>
              <a:t> </a:t>
            </a:r>
            <a:endParaRPr sz="1200">
              <a:solidFill>
                <a:srgbClr val="3F3F42"/>
              </a:solidFill>
            </a:endParaRPr>
          </a:p>
          <a:p>
            <a:pPr marL="0" lvl="0" indent="0" algn="l" rtl="0">
              <a:lnSpc>
                <a:spcPct val="115000"/>
              </a:lnSpc>
              <a:spcBef>
                <a:spcPts val="0"/>
              </a:spcBef>
              <a:spcAft>
                <a:spcPts val="0"/>
              </a:spcAft>
              <a:buClr>
                <a:schemeClr val="dk1"/>
              </a:buClr>
              <a:buSzPct val="91666"/>
              <a:buFont typeface="Arial"/>
              <a:buNone/>
            </a:pPr>
            <a:r>
              <a:rPr lang="ja" sz="1200">
                <a:solidFill>
                  <a:srgbClr val="3F3F42"/>
                </a:solidFill>
              </a:rPr>
              <a:t>It is difficult to determine exact numbers for such crimes and instances of discrimination, as no organisations or governmental agencies have been tracking the issue long-term, and reporting standards can vary region to region.</a:t>
            </a:r>
            <a:endParaRPr sz="1200">
              <a:solidFill>
                <a:srgbClr val="3F3F42"/>
              </a:solidFill>
            </a:endParaRPr>
          </a:p>
          <a:p>
            <a:pPr marL="0" lvl="0" indent="0" algn="l" rtl="0">
              <a:lnSpc>
                <a:spcPct val="115000"/>
              </a:lnSpc>
              <a:spcBef>
                <a:spcPts val="0"/>
              </a:spcBef>
              <a:spcAft>
                <a:spcPts val="0"/>
              </a:spcAft>
              <a:buClr>
                <a:schemeClr val="dk1"/>
              </a:buClr>
              <a:buSzPct val="91666"/>
              <a:buFont typeface="Arial"/>
              <a:buNone/>
            </a:pPr>
            <a:endParaRPr sz="1200">
              <a:solidFill>
                <a:srgbClr val="3F3F42"/>
              </a:solidFill>
            </a:endParaRPr>
          </a:p>
          <a:p>
            <a:pPr marL="0" lvl="0" indent="0" algn="l" rtl="0">
              <a:lnSpc>
                <a:spcPct val="115000"/>
              </a:lnSpc>
              <a:spcBef>
                <a:spcPts val="1200"/>
              </a:spcBef>
              <a:spcAft>
                <a:spcPts val="0"/>
              </a:spcAft>
              <a:buClr>
                <a:schemeClr val="dk1"/>
              </a:buClr>
              <a:buSzPct val="91666"/>
              <a:buFont typeface="Arial"/>
              <a:buNone/>
            </a:pPr>
            <a:r>
              <a:rPr lang="ja" sz="1200">
                <a:solidFill>
                  <a:srgbClr val="3F3F42"/>
                </a:solidFill>
              </a:rPr>
              <a:t>The advocacy group Stop AAPI Hate said it received</a:t>
            </a:r>
            <a:r>
              <a:rPr lang="ja" sz="1200">
                <a:solidFill>
                  <a:srgbClr val="3F3F42"/>
                </a:solidFill>
                <a:uFill>
                  <a:noFill/>
                </a:u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ja" sz="1200" u="sng">
                <a:solidFill>
                  <a:srgbClr val="3F3F42"/>
                </a:solid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more than（   a     ）reports of hate incidents</a:t>
            </a:r>
            <a:r>
              <a:rPr lang="ja" sz="1200">
                <a:solidFill>
                  <a:srgbClr val="3F3F42"/>
                </a:solidFill>
              </a:rPr>
              <a:t> directed at Asian Americans and Pacific Islanders nationwide last year.  </a:t>
            </a:r>
            <a:endParaRPr sz="1100"/>
          </a:p>
          <a:p>
            <a:pPr marL="0" lvl="0" indent="0" algn="l" rtl="0">
              <a:lnSpc>
                <a:spcPct val="115000"/>
              </a:lnSpc>
              <a:spcBef>
                <a:spcPts val="1200"/>
              </a:spcBef>
              <a:spcAft>
                <a:spcPts val="0"/>
              </a:spcAft>
              <a:buClr>
                <a:schemeClr val="dk1"/>
              </a:buClr>
              <a:buSzPct val="91666"/>
              <a:buFont typeface="Arial"/>
              <a:buNone/>
            </a:pPr>
            <a:r>
              <a:rPr lang="ja" sz="1200"/>
              <a:t> </a:t>
            </a:r>
            <a:r>
              <a:rPr lang="ja" sz="1100" b="1"/>
              <a:t>a, </a:t>
            </a:r>
            <a:r>
              <a:rPr lang="ja" sz="1100"/>
              <a:t>A 2800, B 6880, C,10790, D, 1200</a:t>
            </a:r>
            <a:endParaRPr sz="1100"/>
          </a:p>
          <a:p>
            <a:pPr marL="0" lvl="0" indent="0" algn="l" rtl="0">
              <a:lnSpc>
                <a:spcPct val="115000"/>
              </a:lnSpc>
              <a:spcBef>
                <a:spcPts val="1200"/>
              </a:spcBef>
              <a:spcAft>
                <a:spcPts val="0"/>
              </a:spcAft>
              <a:buClr>
                <a:schemeClr val="dk1"/>
              </a:buClr>
              <a:buSzPct val="100000"/>
              <a:buFont typeface="Arial"/>
              <a:buNone/>
            </a:pPr>
            <a:r>
              <a:rPr lang="ja" sz="1100" b="1"/>
              <a:t>You can refer to the information below.</a:t>
            </a:r>
            <a:endParaRPr sz="1100" b="1"/>
          </a:p>
          <a:p>
            <a:pPr marL="0" lvl="0" indent="0" algn="l" rtl="0">
              <a:spcBef>
                <a:spcPts val="1200"/>
              </a:spcBef>
              <a:spcAft>
                <a:spcPts val="0"/>
              </a:spcAft>
              <a:buNone/>
            </a:pPr>
            <a:endParaRPr/>
          </a:p>
        </p:txBody>
      </p:sp>
      <p:sp>
        <p:nvSpPr>
          <p:cNvPr id="87" name="Google Shape;87;p17"/>
          <p:cNvSpPr txBox="1">
            <a:spLocks noGrp="1"/>
          </p:cNvSpPr>
          <p:nvPr>
            <p:ph type="body" idx="1"/>
          </p:nvPr>
        </p:nvSpPr>
        <p:spPr>
          <a:xfrm>
            <a:off x="257700" y="6364550"/>
            <a:ext cx="7044600" cy="3133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88" name="Google Shape;88;p17"/>
          <p:cNvPicPr preferRelativeResize="0"/>
          <p:nvPr/>
        </p:nvPicPr>
        <p:blipFill>
          <a:blip r:embed="rId5">
            <a:alphaModFix/>
          </a:blip>
          <a:stretch>
            <a:fillRect/>
          </a:stretch>
        </p:blipFill>
        <p:spPr>
          <a:xfrm>
            <a:off x="377700" y="4065229"/>
            <a:ext cx="3402295" cy="2037133"/>
          </a:xfrm>
          <a:prstGeom prst="rect">
            <a:avLst/>
          </a:prstGeom>
          <a:noFill/>
          <a:ln>
            <a:noFill/>
          </a:ln>
        </p:spPr>
      </p:pic>
      <p:sp>
        <p:nvSpPr>
          <p:cNvPr id="89" name="Google Shape;89;p17"/>
          <p:cNvSpPr txBox="1"/>
          <p:nvPr/>
        </p:nvSpPr>
        <p:spPr>
          <a:xfrm>
            <a:off x="637275" y="6962900"/>
            <a:ext cx="4519500" cy="28260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1200"/>
              </a:spcBef>
              <a:spcAft>
                <a:spcPts val="0"/>
              </a:spcAft>
              <a:buNone/>
            </a:pPr>
            <a:r>
              <a:rPr lang="ja" sz="1100" b="1"/>
              <a:t>Q２、・What kind of discrimination have been reported ??</a:t>
            </a:r>
            <a:endParaRPr sz="1100" b="1"/>
          </a:p>
          <a:p>
            <a:pPr marL="0" lvl="0" indent="0" algn="l" rtl="0">
              <a:lnSpc>
                <a:spcPct val="115000"/>
              </a:lnSpc>
              <a:spcBef>
                <a:spcPts val="1200"/>
              </a:spcBef>
              <a:spcAft>
                <a:spcPts val="0"/>
              </a:spcAft>
              <a:buNone/>
            </a:pPr>
            <a:r>
              <a:rPr lang="ja" sz="1100" b="1"/>
              <a:t> Choose the sentence  that corresponds to each number</a:t>
            </a:r>
            <a:endParaRPr sz="1100" b="1"/>
          </a:p>
          <a:p>
            <a:pPr marL="0" lvl="0" indent="0" algn="l" rtl="0">
              <a:lnSpc>
                <a:spcPct val="115000"/>
              </a:lnSpc>
              <a:spcBef>
                <a:spcPts val="1200"/>
              </a:spcBef>
              <a:spcAft>
                <a:spcPts val="0"/>
              </a:spcAft>
              <a:buNone/>
            </a:pPr>
            <a:endParaRPr sz="1200"/>
          </a:p>
          <a:p>
            <a:pPr marL="0" lvl="0" indent="0" algn="l" rtl="0">
              <a:lnSpc>
                <a:spcPct val="115000"/>
              </a:lnSpc>
              <a:spcBef>
                <a:spcPts val="1200"/>
              </a:spcBef>
              <a:spcAft>
                <a:spcPts val="0"/>
              </a:spcAft>
              <a:buNone/>
            </a:pPr>
            <a:r>
              <a:rPr lang="ja" sz="1200"/>
              <a:t> </a:t>
            </a:r>
            <a:r>
              <a:rPr lang="ja" sz="1100"/>
              <a:t>a, Workplace discrimination or refusal of service </a:t>
            </a:r>
            <a:endParaRPr sz="1100" b="1"/>
          </a:p>
          <a:p>
            <a:pPr marL="0" lvl="0" indent="0" algn="l" rtl="0">
              <a:lnSpc>
                <a:spcPct val="115000"/>
              </a:lnSpc>
              <a:spcBef>
                <a:spcPts val="1200"/>
              </a:spcBef>
              <a:spcAft>
                <a:spcPts val="0"/>
              </a:spcAft>
              <a:buNone/>
            </a:pPr>
            <a:r>
              <a:rPr lang="ja" sz="1100"/>
              <a:t>b, Verbal harassment </a:t>
            </a:r>
            <a:endParaRPr sz="1100"/>
          </a:p>
          <a:p>
            <a:pPr marL="0" lvl="0" indent="0" algn="l" rtl="0">
              <a:lnSpc>
                <a:spcPct val="115000"/>
              </a:lnSpc>
              <a:spcBef>
                <a:spcPts val="1200"/>
              </a:spcBef>
              <a:spcAft>
                <a:spcPts val="0"/>
              </a:spcAft>
              <a:buNone/>
            </a:pPr>
            <a:r>
              <a:rPr lang="ja" sz="1100"/>
              <a:t>c, Coughed/ Spat on </a:t>
            </a:r>
            <a:endParaRPr sz="1100"/>
          </a:p>
          <a:p>
            <a:pPr marL="0" lvl="0" indent="0" algn="l" rtl="0">
              <a:lnSpc>
                <a:spcPct val="115000"/>
              </a:lnSpc>
              <a:spcBef>
                <a:spcPts val="1200"/>
              </a:spcBef>
              <a:spcAft>
                <a:spcPts val="0"/>
              </a:spcAft>
              <a:buNone/>
            </a:pPr>
            <a:r>
              <a:rPr lang="ja" sz="1100"/>
              <a:t>d, Shunning </a:t>
            </a:r>
            <a:endParaRPr sz="1100"/>
          </a:p>
          <a:p>
            <a:pPr marL="0" lvl="0" indent="0" algn="l" rtl="0">
              <a:lnSpc>
                <a:spcPct val="115000"/>
              </a:lnSpc>
              <a:spcBef>
                <a:spcPts val="1200"/>
              </a:spcBef>
              <a:spcAft>
                <a:spcPts val="0"/>
              </a:spcAft>
              <a:buNone/>
            </a:pPr>
            <a:r>
              <a:rPr lang="ja" sz="1100"/>
              <a:t>e,  Physical assault</a:t>
            </a:r>
            <a:endParaRPr sz="1100"/>
          </a:p>
          <a:p>
            <a:pPr marL="0" lvl="0" indent="0" algn="l" rtl="0">
              <a:lnSpc>
                <a:spcPct val="115000"/>
              </a:lnSpc>
              <a:spcBef>
                <a:spcPts val="1200"/>
              </a:spcBef>
              <a:spcAft>
                <a:spcPts val="1200"/>
              </a:spcAft>
              <a:buNone/>
            </a:pPr>
            <a:r>
              <a:rPr lang="ja" sz="1200"/>
              <a:t> </a:t>
            </a: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ctrTitle"/>
          </p:nvPr>
        </p:nvSpPr>
        <p:spPr>
          <a:xfrm>
            <a:off x="257700" y="3496025"/>
            <a:ext cx="7044600" cy="6846600"/>
          </a:xfrm>
          <a:prstGeom prst="rect">
            <a:avLst/>
          </a:prstGeom>
        </p:spPr>
        <p:txBody>
          <a:bodyPr spcFirstLastPara="1" wrap="square" lIns="91425" tIns="91425" rIns="91425" bIns="91425" anchor="b" anchorCtr="0">
            <a:normAutofit/>
          </a:bodyPr>
          <a:lstStyle/>
          <a:p>
            <a:pPr marL="0" lvl="0" indent="0" algn="l" rtl="0">
              <a:lnSpc>
                <a:spcPct val="115000"/>
              </a:lnSpc>
              <a:spcBef>
                <a:spcPts val="1200"/>
              </a:spcBef>
              <a:spcAft>
                <a:spcPts val="0"/>
              </a:spcAft>
              <a:buClr>
                <a:schemeClr val="dk1"/>
              </a:buClr>
              <a:buSzPts val="1100"/>
              <a:buFont typeface="Arial"/>
              <a:buNone/>
            </a:pPr>
            <a:r>
              <a:rPr lang="ja" sz="1200"/>
              <a:t> </a:t>
            </a:r>
            <a:r>
              <a:rPr lang="ja" sz="1100" b="1"/>
              <a:t>Q,3　For the underlined part, use your imagination to think about what this sentence means.</a:t>
            </a:r>
            <a:endParaRPr sz="1100" b="1"/>
          </a:p>
          <a:p>
            <a:pPr marL="0" lvl="0" indent="0" algn="l" rtl="0">
              <a:lnSpc>
                <a:spcPct val="115000"/>
              </a:lnSpc>
              <a:spcBef>
                <a:spcPts val="1200"/>
              </a:spcBef>
              <a:spcAft>
                <a:spcPts val="0"/>
              </a:spcAft>
              <a:buClr>
                <a:schemeClr val="dk1"/>
              </a:buClr>
              <a:buSzPts val="1100"/>
              <a:buFont typeface="Arial"/>
              <a:buNone/>
            </a:pPr>
            <a:r>
              <a:rPr lang="ja" sz="1100">
                <a:solidFill>
                  <a:srgbClr val="3F3F42"/>
                </a:solidFill>
              </a:rPr>
              <a:t>Although the Asian population grew faster than other major groups in the last US census, the community's stories are not widely covered in the media and its concerns are not polled by political parties, Ms Nguyen told the BBC.</a:t>
            </a:r>
            <a:endParaRPr sz="1100" b="1"/>
          </a:p>
          <a:p>
            <a:pPr marL="0" lvl="0" indent="0" algn="l" rtl="0">
              <a:lnSpc>
                <a:spcPct val="115000"/>
              </a:lnSpc>
              <a:spcBef>
                <a:spcPts val="1200"/>
              </a:spcBef>
              <a:spcAft>
                <a:spcPts val="0"/>
              </a:spcAft>
              <a:buClr>
                <a:schemeClr val="dk1"/>
              </a:buClr>
              <a:buSzPts val="1100"/>
              <a:buFont typeface="Arial"/>
              <a:buNone/>
            </a:pPr>
            <a:r>
              <a:rPr lang="ja" sz="1100"/>
              <a:t>Some federal agencies do not even include the Asian American and Pacific Islander community in their definitions of racial minorities, she notes.</a:t>
            </a:r>
            <a:endParaRPr sz="1100"/>
          </a:p>
          <a:p>
            <a:pPr marL="0" lvl="0" indent="0" algn="l" rtl="0">
              <a:lnSpc>
                <a:spcPct val="115000"/>
              </a:lnSpc>
              <a:spcBef>
                <a:spcPts val="1200"/>
              </a:spcBef>
              <a:spcAft>
                <a:spcPts val="0"/>
              </a:spcAft>
              <a:buClr>
                <a:schemeClr val="dk1"/>
              </a:buClr>
              <a:buSzPts val="1100"/>
              <a:buFont typeface="Arial"/>
              <a:buNone/>
            </a:pPr>
            <a:r>
              <a:rPr lang="ja" sz="1100"/>
              <a:t>Ms Nguyen says that  </a:t>
            </a:r>
            <a:r>
              <a:rPr lang="ja" sz="1100" u="sng"/>
              <a:t>the people attacking Asian Americans since the pandemic began "can't really differentiate and don't care if we are X, Y or Z".</a:t>
            </a:r>
            <a:endParaRPr sz="1100" u="sng"/>
          </a:p>
          <a:p>
            <a:pPr marL="0" lvl="0" indent="0" algn="l" rtl="0">
              <a:lnSpc>
                <a:spcPct val="115000"/>
              </a:lnSpc>
              <a:spcBef>
                <a:spcPts val="1200"/>
              </a:spcBef>
              <a:spcAft>
                <a:spcPts val="0"/>
              </a:spcAft>
              <a:buClr>
                <a:schemeClr val="dk1"/>
              </a:buClr>
              <a:buSzPts val="1100"/>
              <a:buFont typeface="Arial"/>
              <a:buNone/>
            </a:pPr>
            <a:r>
              <a:rPr lang="ja" sz="1100"/>
              <a:t>"</a:t>
            </a:r>
            <a:r>
              <a:rPr lang="ja" sz="1100">
                <a:solidFill>
                  <a:srgbClr val="3F3F42"/>
                </a:solidFill>
              </a:rPr>
              <a:t>They have made us a scapegoat to enact their violence."</a:t>
            </a:r>
            <a:endParaRPr sz="1100">
              <a:solidFill>
                <a:srgbClr val="3F3F42"/>
              </a:solidFill>
            </a:endParaRPr>
          </a:p>
          <a:p>
            <a:pPr marL="0" lvl="0" indent="0" algn="l" rtl="0">
              <a:lnSpc>
                <a:spcPct val="115000"/>
              </a:lnSpc>
              <a:spcBef>
                <a:spcPts val="1200"/>
              </a:spcBef>
              <a:spcAft>
                <a:spcPts val="0"/>
              </a:spcAft>
              <a:buClr>
                <a:schemeClr val="dk1"/>
              </a:buClr>
              <a:buSzPts val="1100"/>
              <a:buFont typeface="Arial"/>
              <a:buNone/>
            </a:pPr>
            <a:r>
              <a:rPr lang="ja" sz="1100">
                <a:solidFill>
                  <a:srgbClr val="3F3F42"/>
                </a:solidFill>
              </a:rPr>
              <a:t>For Ms Nguyen, the more visibility anti-Asian crimes receive, the better. She notes that laws can help solve the problem, but the US needs a cultural shift as well.</a:t>
            </a:r>
            <a:endParaRPr sz="1100">
              <a:solidFill>
                <a:srgbClr val="3F3F42"/>
              </a:solidFill>
            </a:endParaRPr>
          </a:p>
          <a:p>
            <a:pPr marL="0" lvl="0" indent="0" algn="l" rtl="0">
              <a:lnSpc>
                <a:spcPct val="115000"/>
              </a:lnSpc>
              <a:spcBef>
                <a:spcPts val="0"/>
              </a:spcBef>
              <a:spcAft>
                <a:spcPts val="0"/>
              </a:spcAft>
              <a:buClr>
                <a:schemeClr val="dk1"/>
              </a:buClr>
              <a:buSzPts val="1100"/>
              <a:buFont typeface="Arial"/>
              <a:buNone/>
            </a:pPr>
            <a:r>
              <a:rPr lang="ja" sz="1100">
                <a:solidFill>
                  <a:srgbClr val="3F3F42"/>
                </a:solidFill>
              </a:rPr>
              <a:t> </a:t>
            </a:r>
            <a:endParaRPr sz="1100">
              <a:solidFill>
                <a:srgbClr val="3F3F42"/>
              </a:solidFill>
            </a:endParaRPr>
          </a:p>
          <a:p>
            <a:pPr marL="0" lvl="0" indent="0" algn="l" rtl="0">
              <a:lnSpc>
                <a:spcPct val="115000"/>
              </a:lnSpc>
              <a:spcBef>
                <a:spcPts val="0"/>
              </a:spcBef>
              <a:spcAft>
                <a:spcPts val="0"/>
              </a:spcAft>
              <a:buClr>
                <a:schemeClr val="dk1"/>
              </a:buClr>
              <a:buSzPts val="1100"/>
              <a:buFont typeface="Arial"/>
              <a:buNone/>
            </a:pPr>
            <a:r>
              <a:rPr lang="ja" sz="1100">
                <a:solidFill>
                  <a:srgbClr val="3F3F42"/>
                </a:solidFill>
              </a:rPr>
              <a:t>"We are in a moment of reckoning right now," Ms Nguyen adds. "We have been systematically erased on every single level and people can start to combat that by educating themselves about us."</a:t>
            </a:r>
            <a:r>
              <a:rPr lang="ja" sz="1200"/>
              <a:t> </a:t>
            </a:r>
            <a:r>
              <a:rPr lang="ja" sz="1100"/>
              <a:t> </a:t>
            </a:r>
            <a:endParaRPr sz="1100"/>
          </a:p>
          <a:p>
            <a:pPr marL="0" lvl="0" indent="0" algn="l" rtl="0">
              <a:lnSpc>
                <a:spcPct val="115000"/>
              </a:lnSpc>
              <a:spcBef>
                <a:spcPts val="1200"/>
              </a:spcBef>
              <a:spcAft>
                <a:spcPts val="0"/>
              </a:spcAft>
              <a:buClr>
                <a:schemeClr val="dk1"/>
              </a:buClr>
              <a:buSzPts val="1100"/>
              <a:buFont typeface="Arial"/>
              <a:buNone/>
            </a:pPr>
            <a:r>
              <a:rPr lang="ja" sz="1100"/>
              <a:t>Q,4 </a:t>
            </a:r>
            <a:r>
              <a:rPr lang="ja" sz="1100" b="1"/>
              <a:t>Why do people discriminate, not just against Asians? How can we reduce discrimination? Give your own opinion. (10 minutes)</a:t>
            </a:r>
            <a:endParaRPr sz="1100" b="1"/>
          </a:p>
          <a:p>
            <a:pPr marL="0" lvl="0" indent="0" algn="l" rtl="0">
              <a:lnSpc>
                <a:spcPct val="115000"/>
              </a:lnSpc>
              <a:spcBef>
                <a:spcPts val="1200"/>
              </a:spcBef>
              <a:spcAft>
                <a:spcPts val="0"/>
              </a:spcAft>
              <a:buClr>
                <a:schemeClr val="dk1"/>
              </a:buClr>
              <a:buSzPts val="1100"/>
              <a:buFont typeface="Arial"/>
              <a:buNone/>
            </a:pPr>
            <a:r>
              <a:rPr lang="ja" sz="1100" b="1"/>
              <a:t> </a:t>
            </a:r>
            <a:endParaRPr sz="1100" b="1"/>
          </a:p>
          <a:p>
            <a:pPr marL="0" lvl="0" indent="0" algn="l" rtl="0">
              <a:lnSpc>
                <a:spcPct val="115000"/>
              </a:lnSpc>
              <a:spcBef>
                <a:spcPts val="1200"/>
              </a:spcBef>
              <a:spcAft>
                <a:spcPts val="0"/>
              </a:spcAft>
              <a:buClr>
                <a:schemeClr val="dk1"/>
              </a:buClr>
              <a:buSzPts val="1100"/>
              <a:buFont typeface="Arial"/>
              <a:buNone/>
            </a:pPr>
            <a:r>
              <a:rPr lang="ja" sz="1100" b="1"/>
              <a:t>Answer sheet</a:t>
            </a:r>
            <a:endParaRPr sz="1100" b="1"/>
          </a:p>
          <a:p>
            <a:pPr marL="0" lvl="0" indent="0" algn="ctr" rtl="0">
              <a:spcBef>
                <a:spcPts val="1200"/>
              </a:spcBef>
              <a:spcAft>
                <a:spcPts val="0"/>
              </a:spcAft>
              <a:buNone/>
            </a:pPr>
            <a:endParaRPr/>
          </a:p>
        </p:txBody>
      </p:sp>
      <p:pic>
        <p:nvPicPr>
          <p:cNvPr id="95" name="Google Shape;95;p18"/>
          <p:cNvPicPr preferRelativeResize="0"/>
          <p:nvPr/>
        </p:nvPicPr>
        <p:blipFill>
          <a:blip r:embed="rId3">
            <a:alphaModFix/>
          </a:blip>
          <a:stretch>
            <a:fillRect/>
          </a:stretch>
        </p:blipFill>
        <p:spPr>
          <a:xfrm>
            <a:off x="257700" y="815675"/>
            <a:ext cx="4345400" cy="2680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00" name="Google Shape;100;p19"/>
          <p:cNvGraphicFramePr/>
          <p:nvPr/>
        </p:nvGraphicFramePr>
        <p:xfrm>
          <a:off x="792125" y="589400"/>
          <a:ext cx="6337500" cy="1505150"/>
        </p:xfrm>
        <a:graphic>
          <a:graphicData uri="http://schemas.openxmlformats.org/drawingml/2006/table">
            <a:tbl>
              <a:tblPr>
                <a:noFill/>
                <a:tableStyleId>{1CE204ED-9862-4A41-ABF9-ECF7FD3474FA}</a:tableStyleId>
              </a:tblPr>
              <a:tblGrid>
                <a:gridCol w="1267500"/>
                <a:gridCol w="1267500"/>
                <a:gridCol w="1267500"/>
                <a:gridCol w="1267500"/>
                <a:gridCol w="1267500"/>
              </a:tblGrid>
              <a:tr h="1505150">
                <a:tc>
                  <a:txBody>
                    <a:bodyPr/>
                    <a:lstStyle/>
                    <a:p>
                      <a:pPr marL="0" lvl="0" indent="0" algn="l" rtl="0">
                        <a:lnSpc>
                          <a:spcPct val="115000"/>
                        </a:lnSpc>
                        <a:spcBef>
                          <a:spcPts val="1200"/>
                        </a:spcBef>
                        <a:spcAft>
                          <a:spcPts val="1200"/>
                        </a:spcAft>
                        <a:buNone/>
                      </a:pPr>
                      <a:r>
                        <a:rPr lang="ja" sz="1100"/>
                        <a:t>A</a:t>
                      </a:r>
                      <a:endParaRPr sz="1100"/>
                    </a:p>
                  </a:txBody>
                  <a:tcPr marL="63500" marR="63500" marT="63500" marB="63500">
                    <a:lnL w="12700"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ja" sz="1100"/>
                        <a:t>B</a:t>
                      </a:r>
                      <a:endParaRPr sz="1100"/>
                    </a:p>
                  </a:txBody>
                  <a:tcPr marL="63500" marR="63500" marT="63500" marB="63500">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ja" sz="1100"/>
                        <a:t>C</a:t>
                      </a:r>
                      <a:endParaRPr sz="1100"/>
                    </a:p>
                  </a:txBody>
                  <a:tcPr marL="63500" marR="63500" marT="63500" marB="63500">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ja" sz="1100"/>
                        <a:t>D</a:t>
                      </a:r>
                      <a:endParaRPr sz="1100"/>
                    </a:p>
                  </a:txBody>
                  <a:tcPr marL="63500" marR="63500" marT="63500" marB="63500">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ja" sz="1100"/>
                        <a:t>E</a:t>
                      </a:r>
                      <a:endParaRPr sz="1100"/>
                    </a:p>
                  </a:txBody>
                  <a:tcPr marL="63500" marR="63500" marT="63500" marB="63500">
                    <a:lnL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graphicFrame>
        <p:nvGraphicFramePr>
          <p:cNvPr id="101" name="Google Shape;101;p19"/>
          <p:cNvGraphicFramePr/>
          <p:nvPr/>
        </p:nvGraphicFramePr>
        <p:xfrm>
          <a:off x="945650" y="2599475"/>
          <a:ext cx="5668700" cy="5166775"/>
        </p:xfrm>
        <a:graphic>
          <a:graphicData uri="http://schemas.openxmlformats.org/drawingml/2006/table">
            <a:tbl>
              <a:tblPr>
                <a:noFill/>
                <a:tableStyleId>{1CE204ED-9862-4A41-ABF9-ECF7FD3474FA}</a:tableStyleId>
              </a:tblPr>
              <a:tblGrid>
                <a:gridCol w="3120975"/>
                <a:gridCol w="2547725"/>
              </a:tblGrid>
              <a:tr h="3245150">
                <a:tc>
                  <a:txBody>
                    <a:bodyPr/>
                    <a:lstStyle/>
                    <a:p>
                      <a:pPr marL="0" lvl="0" indent="0" algn="l" rtl="0">
                        <a:lnSpc>
                          <a:spcPct val="115000"/>
                        </a:lnSpc>
                        <a:spcBef>
                          <a:spcPts val="1200"/>
                        </a:spcBef>
                        <a:spcAft>
                          <a:spcPts val="0"/>
                        </a:spcAft>
                        <a:buNone/>
                      </a:pPr>
                      <a:r>
                        <a:rPr lang="ja" sz="1100"/>
                        <a:t>Q1,</a:t>
                      </a:r>
                      <a:endParaRPr sz="1100"/>
                    </a:p>
                    <a:p>
                      <a:pPr marL="0" lvl="0" indent="0" algn="l" rtl="0">
                        <a:lnSpc>
                          <a:spcPct val="115000"/>
                        </a:lnSpc>
                        <a:spcBef>
                          <a:spcPts val="1200"/>
                        </a:spcBef>
                        <a:spcAft>
                          <a:spcPts val="1200"/>
                        </a:spcAft>
                        <a:buNone/>
                      </a:pPr>
                      <a:r>
                        <a:rPr lang="ja" sz="1600"/>
                        <a:t>a,</a:t>
                      </a:r>
                      <a:endParaRPr sz="1600"/>
                    </a:p>
                  </a:txBody>
                  <a:tcPr marL="63500" marR="63500" marT="63500" marB="63500">
                    <a:lnL w="12700"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0"/>
                        </a:spcAft>
                        <a:buNone/>
                      </a:pPr>
                      <a:r>
                        <a:rPr lang="ja" sz="1100"/>
                        <a:t>Q2,</a:t>
                      </a:r>
                      <a:endParaRPr sz="1100"/>
                    </a:p>
                    <a:p>
                      <a:pPr marL="0" lvl="0" indent="0" algn="l" rtl="0">
                        <a:lnSpc>
                          <a:spcPct val="115000"/>
                        </a:lnSpc>
                        <a:spcBef>
                          <a:spcPts val="1200"/>
                        </a:spcBef>
                        <a:spcAft>
                          <a:spcPts val="1200"/>
                        </a:spcAft>
                        <a:buNone/>
                      </a:pPr>
                      <a:endParaRPr sz="1100"/>
                    </a:p>
                  </a:txBody>
                  <a:tcPr marL="63500" marR="63500" marT="63500" marB="63500">
                    <a:lnL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tcPr>
                </a:tc>
              </a:tr>
              <a:tr h="1921625">
                <a:tc>
                  <a:txBody>
                    <a:bodyPr/>
                    <a:lstStyle/>
                    <a:p>
                      <a:pPr marL="0" lvl="0" indent="0" algn="l" rtl="0">
                        <a:lnSpc>
                          <a:spcPct val="115000"/>
                        </a:lnSpc>
                        <a:spcBef>
                          <a:spcPts val="1200"/>
                        </a:spcBef>
                        <a:spcAft>
                          <a:spcPts val="0"/>
                        </a:spcAft>
                        <a:buNone/>
                      </a:pPr>
                      <a:r>
                        <a:rPr lang="ja" sz="1100"/>
                        <a:t>Q3          </a:t>
                      </a:r>
                      <a:endParaRPr sz="1100"/>
                    </a:p>
                    <a:p>
                      <a:pPr marL="0" lvl="0" indent="0" algn="l" rtl="0">
                        <a:lnSpc>
                          <a:spcPct val="115000"/>
                        </a:lnSpc>
                        <a:spcBef>
                          <a:spcPts val="1200"/>
                        </a:spcBef>
                        <a:spcAft>
                          <a:spcPts val="0"/>
                        </a:spcAft>
                        <a:buNone/>
                      </a:pPr>
                      <a:endParaRPr sz="1100"/>
                    </a:p>
                    <a:p>
                      <a:pPr marL="0" lvl="0" indent="0" algn="l" rtl="0">
                        <a:lnSpc>
                          <a:spcPct val="115000"/>
                        </a:lnSpc>
                        <a:spcBef>
                          <a:spcPts val="1200"/>
                        </a:spcBef>
                        <a:spcAft>
                          <a:spcPts val="0"/>
                        </a:spcAft>
                        <a:buNone/>
                      </a:pPr>
                      <a:endParaRPr sz="1100"/>
                    </a:p>
                    <a:p>
                      <a:pPr marL="0" lvl="0" indent="0" algn="l" rtl="0">
                        <a:lnSpc>
                          <a:spcPct val="115000"/>
                        </a:lnSpc>
                        <a:spcBef>
                          <a:spcPts val="1200"/>
                        </a:spcBef>
                        <a:spcAft>
                          <a:spcPts val="0"/>
                        </a:spcAft>
                        <a:buNone/>
                      </a:pPr>
                      <a:endParaRPr sz="1100"/>
                    </a:p>
                    <a:p>
                      <a:pPr marL="0" lvl="0" indent="0" algn="l" rtl="0">
                        <a:lnSpc>
                          <a:spcPct val="115000"/>
                        </a:lnSpc>
                        <a:spcBef>
                          <a:spcPts val="1200"/>
                        </a:spcBef>
                        <a:spcAft>
                          <a:spcPts val="1200"/>
                        </a:spcAft>
                        <a:buNone/>
                      </a:pPr>
                      <a:r>
                        <a:rPr lang="ja" sz="1100"/>
                        <a:t>  Q4.</a:t>
                      </a:r>
                      <a:endParaRPr sz="1100"/>
                    </a:p>
                  </a:txBody>
                  <a:tcPr marL="63500" marR="63500" marT="63500" marB="63500">
                    <a:lnL w="12700"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ja" sz="1100"/>
                        <a:t> </a:t>
                      </a:r>
                      <a:endParaRPr sz="1100"/>
                    </a:p>
                  </a:txBody>
                  <a:tcPr marL="63500" marR="63500" marT="63500" marB="63500">
                    <a:lnL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ctrTitle"/>
          </p:nvPr>
        </p:nvSpPr>
        <p:spPr>
          <a:xfrm>
            <a:off x="10886937" y="2912678"/>
            <a:ext cx="7044600" cy="42669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endParaRPr/>
          </a:p>
        </p:txBody>
      </p:sp>
      <p:sp>
        <p:nvSpPr>
          <p:cNvPr id="107" name="Google Shape;107;p20"/>
          <p:cNvSpPr txBox="1">
            <a:spLocks noGrp="1"/>
          </p:cNvSpPr>
          <p:nvPr>
            <p:ph type="subTitle" idx="1"/>
          </p:nvPr>
        </p:nvSpPr>
        <p:spPr>
          <a:xfrm>
            <a:off x="-8074495" y="5017409"/>
            <a:ext cx="7044600" cy="1647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108" name="Google Shape;108;p20"/>
          <p:cNvSpPr txBox="1"/>
          <p:nvPr/>
        </p:nvSpPr>
        <p:spPr>
          <a:xfrm>
            <a:off x="257700" y="70200"/>
            <a:ext cx="7044600" cy="10551600"/>
          </a:xfrm>
          <a:prstGeom prst="rect">
            <a:avLst/>
          </a:prstGeom>
          <a:noFill/>
          <a:ln>
            <a:noFill/>
          </a:ln>
        </p:spPr>
        <p:txBody>
          <a:bodyPr spcFirstLastPara="1" wrap="square" lIns="91425" tIns="91425" rIns="91425" bIns="91425" anchor="t" anchorCtr="0">
            <a:spAutoFit/>
          </a:bodyPr>
          <a:lstStyle/>
          <a:p>
            <a:pPr marL="0" lvl="0" indent="0" algn="l" rtl="0">
              <a:lnSpc>
                <a:spcPct val="136363"/>
              </a:lnSpc>
              <a:spcBef>
                <a:spcPts val="0"/>
              </a:spcBef>
              <a:spcAft>
                <a:spcPts val="0"/>
              </a:spcAft>
              <a:buNone/>
            </a:pPr>
            <a:r>
              <a:rPr lang="ja" sz="2200" b="1">
                <a:solidFill>
                  <a:schemeClr val="dk1"/>
                </a:solidFill>
              </a:rPr>
              <a:t>Time limitation: 40 min        </a:t>
            </a:r>
            <a:endParaRPr sz="2200" b="1">
              <a:solidFill>
                <a:schemeClr val="dk1"/>
              </a:solidFill>
            </a:endParaRPr>
          </a:p>
          <a:p>
            <a:pPr marL="0" lvl="0" indent="0" algn="l" rtl="0">
              <a:lnSpc>
                <a:spcPct val="136363"/>
              </a:lnSpc>
              <a:spcBef>
                <a:spcPts val="1500"/>
              </a:spcBef>
              <a:spcAft>
                <a:spcPts val="0"/>
              </a:spcAft>
              <a:buNone/>
            </a:pPr>
            <a:r>
              <a:rPr lang="ja" sz="2200" b="1">
                <a:solidFill>
                  <a:schemeClr val="dk1"/>
                </a:solidFill>
              </a:rPr>
              <a:t>Read this passage and answer the following questions</a:t>
            </a:r>
            <a:endParaRPr sz="1600">
              <a:solidFill>
                <a:schemeClr val="dk1"/>
              </a:solidFill>
            </a:endParaRPr>
          </a:p>
          <a:p>
            <a:pPr marL="0" lvl="0" indent="0" algn="l" rtl="0">
              <a:lnSpc>
                <a:spcPct val="136363"/>
              </a:lnSpc>
              <a:spcBef>
                <a:spcPts val="1500"/>
              </a:spcBef>
              <a:spcAft>
                <a:spcPts val="0"/>
              </a:spcAft>
              <a:buNone/>
            </a:pPr>
            <a:r>
              <a:rPr lang="ja" sz="1600">
                <a:solidFill>
                  <a:schemeClr val="dk1"/>
                </a:solidFill>
              </a:rPr>
              <a:t>Reducing inequalities and ensuring no one is left behind are integral to achieving the Sustainable Development Goals. Inequality within and among countries is a persistent cause for concern. </a:t>
            </a:r>
            <a:endParaRPr sz="1600">
              <a:solidFill>
                <a:schemeClr val="dk1"/>
              </a:solidFill>
            </a:endParaRPr>
          </a:p>
          <a:p>
            <a:pPr marL="0" lvl="0" indent="0" algn="l" rtl="0">
              <a:lnSpc>
                <a:spcPct val="136363"/>
              </a:lnSpc>
              <a:spcBef>
                <a:spcPts val="1500"/>
              </a:spcBef>
              <a:spcAft>
                <a:spcPts val="0"/>
              </a:spcAft>
              <a:buNone/>
            </a:pPr>
            <a:r>
              <a:rPr lang="ja" sz="1600">
                <a:solidFill>
                  <a:schemeClr val="dk1"/>
                </a:solidFill>
              </a:rPr>
              <a:t>(5.    ) some positive signs toward reducing inequality in some dimensions, such as reducing relative income (6.   ) in some countries and preferential trade status benefiting lower-income countries, </a:t>
            </a:r>
            <a:r>
              <a:rPr lang="ja" sz="1600">
                <a:solidFill>
                  <a:schemeClr val="dk1"/>
                </a:solidFill>
                <a:uFill>
                  <a:noFill/>
                </a:u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inequality still persists</a:t>
            </a:r>
            <a:r>
              <a:rPr lang="ja" sz="1600">
                <a:solidFill>
                  <a:schemeClr val="dk1"/>
                </a:solidFill>
              </a:rPr>
              <a:t>.</a:t>
            </a:r>
            <a:endParaRPr sz="1600">
              <a:solidFill>
                <a:schemeClr val="dk1"/>
              </a:solidFill>
            </a:endParaRPr>
          </a:p>
          <a:p>
            <a:pPr marL="0" lvl="0" indent="0" algn="l" rtl="0">
              <a:lnSpc>
                <a:spcPct val="136363"/>
              </a:lnSpc>
              <a:spcBef>
                <a:spcPts val="1500"/>
              </a:spcBef>
              <a:spcAft>
                <a:spcPts val="0"/>
              </a:spcAft>
              <a:buNone/>
            </a:pPr>
            <a:r>
              <a:rPr lang="ja" sz="1600">
                <a:solidFill>
                  <a:schemeClr val="dk1"/>
                </a:solidFill>
                <a:uFill>
                  <a:noFill/>
                </a:u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COVID-19 has deepened existing inequalities</a:t>
            </a:r>
            <a:r>
              <a:rPr lang="ja" sz="1600">
                <a:solidFill>
                  <a:schemeClr val="dk1"/>
                </a:solidFill>
              </a:rPr>
              <a:t>, hitting the poorest and most vulnerable communities the hardest. It has put a spotlight on economic inequalities and fragile social safety nets that leave vulnerable communities to bear the brunt of the crisis.  At the same time, social, political and economic inequalities have amplified the impacts of the pandemic.</a:t>
            </a:r>
            <a:endParaRPr sz="1600">
              <a:solidFill>
                <a:schemeClr val="dk1"/>
              </a:solidFill>
            </a:endParaRPr>
          </a:p>
          <a:p>
            <a:pPr marL="0" lvl="0" indent="0" algn="l" rtl="0">
              <a:lnSpc>
                <a:spcPct val="136363"/>
              </a:lnSpc>
              <a:spcBef>
                <a:spcPts val="1500"/>
              </a:spcBef>
              <a:spcAft>
                <a:spcPts val="0"/>
              </a:spcAft>
              <a:buNone/>
            </a:pPr>
            <a:r>
              <a:rPr lang="ja" sz="1600">
                <a:solidFill>
                  <a:schemeClr val="dk1"/>
                </a:solidFill>
              </a:rPr>
              <a:t>On the economic front, the COVID-19 pandemic has significantly increased global </a:t>
            </a:r>
            <a:r>
              <a:rPr lang="ja" sz="1600">
                <a:solidFill>
                  <a:schemeClr val="dk1"/>
                </a:solidFill>
                <a:uFill>
                  <a:noFill/>
                </a:uFill>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unemployment</a:t>
            </a:r>
            <a:r>
              <a:rPr lang="ja" sz="1600">
                <a:solidFill>
                  <a:schemeClr val="dk1"/>
                </a:solidFill>
              </a:rPr>
              <a:t> and dramatically slashed workers’ incomes.</a:t>
            </a:r>
            <a:endParaRPr sz="1600">
              <a:solidFill>
                <a:schemeClr val="dk1"/>
              </a:solidFill>
            </a:endParaRPr>
          </a:p>
          <a:p>
            <a:pPr marL="0" lvl="0" indent="0" algn="l" rtl="0">
              <a:lnSpc>
                <a:spcPct val="136363"/>
              </a:lnSpc>
              <a:spcBef>
                <a:spcPts val="1500"/>
              </a:spcBef>
              <a:spcAft>
                <a:spcPts val="0"/>
              </a:spcAft>
              <a:buNone/>
            </a:pPr>
            <a:r>
              <a:rPr lang="ja" sz="1600">
                <a:solidFill>
                  <a:schemeClr val="dk1"/>
                </a:solidFill>
              </a:rPr>
              <a:t>COVID-19 also puts at risk the limited progress that has been made on </a:t>
            </a:r>
            <a:r>
              <a:rPr lang="ja" sz="1600">
                <a:solidFill>
                  <a:schemeClr val="dk1"/>
                </a:solidFill>
                <a:uFill>
                  <a:noFill/>
                </a:uFill>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gender equality</a:t>
            </a:r>
            <a:r>
              <a:rPr lang="ja" sz="1600">
                <a:solidFill>
                  <a:schemeClr val="dk1"/>
                </a:solidFill>
              </a:rPr>
              <a:t> and women’s rights over the past decades. Across every sphere, from health to the economy, security to social protection, the impacts of COVID-19 are (7.    ) for women and girls simply by virtue of their sex.</a:t>
            </a:r>
            <a:endParaRPr sz="1600">
              <a:solidFill>
                <a:schemeClr val="dk1"/>
              </a:solidFill>
            </a:endParaRPr>
          </a:p>
          <a:p>
            <a:pPr marL="0" lvl="0" indent="0" algn="l" rtl="0">
              <a:lnSpc>
                <a:spcPct val="136363"/>
              </a:lnSpc>
              <a:spcBef>
                <a:spcPts val="1500"/>
              </a:spcBef>
              <a:spcAft>
                <a:spcPts val="1500"/>
              </a:spcAft>
              <a:buNone/>
            </a:pPr>
            <a:r>
              <a:rPr lang="ja" sz="1600">
                <a:solidFill>
                  <a:schemeClr val="dk1"/>
                </a:solidFill>
              </a:rPr>
              <a:t>Inequalities are also deepening for </a:t>
            </a:r>
            <a:r>
              <a:rPr lang="ja" sz="1600">
                <a:solidFill>
                  <a:schemeClr val="dk1"/>
                </a:solidFill>
                <a:uFill>
                  <a:noFill/>
                </a:uFill>
                <a:hlinkClick r:id="rId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vulnerable populations</a:t>
            </a:r>
            <a:r>
              <a:rPr lang="ja" sz="1600">
                <a:solidFill>
                  <a:schemeClr val="dk1"/>
                </a:solidFill>
              </a:rPr>
              <a:t> in countries with weaker health systems and those facing existing humanitarian crises. Refugees and migrants, as well as indigenous peoples, older persons, people with disabilities and children are particularly at risk of being left behind. And </a:t>
            </a:r>
            <a:r>
              <a:rPr lang="ja" sz="1600">
                <a:solidFill>
                  <a:schemeClr val="dk1"/>
                </a:solidFill>
                <a:uFill>
                  <a:noFill/>
                </a:uFill>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hate speech</a:t>
            </a:r>
            <a:r>
              <a:rPr lang="ja" sz="1600">
                <a:solidFill>
                  <a:schemeClr val="dk1"/>
                </a:solidFill>
              </a:rPr>
              <a:t> targeting vulnerable groups is rising.</a:t>
            </a:r>
            <a:endParaRPr sz="16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ctrTitle"/>
          </p:nvPr>
        </p:nvSpPr>
        <p:spPr>
          <a:xfrm>
            <a:off x="257712" y="1547778"/>
            <a:ext cx="7044600" cy="4266900"/>
          </a:xfrm>
          <a:prstGeom prst="rect">
            <a:avLst/>
          </a:prstGeom>
        </p:spPr>
        <p:txBody>
          <a:bodyPr spcFirstLastPara="1" wrap="square" lIns="91425" tIns="91425" rIns="91425" bIns="91425" anchor="b" anchorCtr="0">
            <a:normAutofit fontScale="90000"/>
          </a:bodyPr>
          <a:lstStyle/>
          <a:p>
            <a:pPr marL="457200" lvl="0" indent="-396874" algn="l" rtl="0">
              <a:lnSpc>
                <a:spcPct val="115000"/>
              </a:lnSpc>
              <a:spcBef>
                <a:spcPts val="0"/>
              </a:spcBef>
              <a:spcAft>
                <a:spcPts val="0"/>
              </a:spcAft>
              <a:buClr>
                <a:srgbClr val="333333"/>
              </a:buClr>
              <a:buSzPct val="100000"/>
              <a:buAutoNum type="alphaUcPeriod"/>
            </a:pPr>
            <a:r>
              <a:rPr lang="ja" sz="2944" b="1">
                <a:solidFill>
                  <a:srgbClr val="333333"/>
                </a:solidFill>
              </a:rPr>
              <a:t>Do the following statements agree with the information given in reading passage 1?</a:t>
            </a:r>
            <a:endParaRPr sz="2944" b="1">
              <a:solidFill>
                <a:srgbClr val="333333"/>
              </a:solidFill>
            </a:endParaRPr>
          </a:p>
          <a:p>
            <a:pPr marL="0" lvl="0" indent="0" algn="l" rtl="0">
              <a:lnSpc>
                <a:spcPct val="115000"/>
              </a:lnSpc>
              <a:spcBef>
                <a:spcPts val="1000"/>
              </a:spcBef>
              <a:spcAft>
                <a:spcPts val="0"/>
              </a:spcAft>
              <a:buClr>
                <a:schemeClr val="dk1"/>
              </a:buClr>
              <a:buSzPct val="37358"/>
              <a:buFont typeface="Arial"/>
              <a:buNone/>
            </a:pPr>
            <a:r>
              <a:rPr lang="ja" sz="2944" b="1">
                <a:solidFill>
                  <a:srgbClr val="000000"/>
                </a:solidFill>
              </a:rPr>
              <a:t>True</a:t>
            </a:r>
            <a:r>
              <a:rPr lang="ja" sz="3277">
                <a:solidFill>
                  <a:srgbClr val="333333"/>
                </a:solidFill>
              </a:rPr>
              <a:t>: if the statement agrees with the information</a:t>
            </a:r>
            <a:endParaRPr sz="3277">
              <a:solidFill>
                <a:srgbClr val="333333"/>
              </a:solidFill>
            </a:endParaRPr>
          </a:p>
          <a:p>
            <a:pPr marL="0" lvl="0" indent="0" algn="l" rtl="0">
              <a:lnSpc>
                <a:spcPct val="115000"/>
              </a:lnSpc>
              <a:spcBef>
                <a:spcPts val="1000"/>
              </a:spcBef>
              <a:spcAft>
                <a:spcPts val="0"/>
              </a:spcAft>
              <a:buClr>
                <a:schemeClr val="dk1"/>
              </a:buClr>
              <a:buSzPct val="33559"/>
              <a:buFont typeface="Arial"/>
              <a:buNone/>
            </a:pPr>
            <a:r>
              <a:rPr lang="ja" sz="3277" b="1">
                <a:solidFill>
                  <a:srgbClr val="000000"/>
                </a:solidFill>
              </a:rPr>
              <a:t>False</a:t>
            </a:r>
            <a:r>
              <a:rPr lang="ja" sz="3277">
                <a:solidFill>
                  <a:srgbClr val="333333"/>
                </a:solidFill>
              </a:rPr>
              <a:t>: if the statement contradicts the information</a:t>
            </a:r>
            <a:endParaRPr sz="3277">
              <a:solidFill>
                <a:srgbClr val="333333"/>
              </a:solidFill>
            </a:endParaRPr>
          </a:p>
          <a:p>
            <a:pPr marL="0" lvl="0" indent="0" algn="l" rtl="0">
              <a:lnSpc>
                <a:spcPct val="115000"/>
              </a:lnSpc>
              <a:spcBef>
                <a:spcPts val="1000"/>
              </a:spcBef>
              <a:spcAft>
                <a:spcPts val="0"/>
              </a:spcAft>
              <a:buClr>
                <a:schemeClr val="dk1"/>
              </a:buClr>
              <a:buSzPct val="122222"/>
              <a:buFont typeface="Arial"/>
              <a:buNone/>
            </a:pPr>
            <a:endParaRPr sz="900">
              <a:solidFill>
                <a:srgbClr val="333333"/>
              </a:solidFill>
            </a:endParaRPr>
          </a:p>
          <a:p>
            <a:pPr marL="0" lvl="0" indent="0" algn="ctr" rtl="0">
              <a:spcBef>
                <a:spcPts val="1000"/>
              </a:spcBef>
              <a:spcAft>
                <a:spcPts val="0"/>
              </a:spcAft>
              <a:buNone/>
            </a:pPr>
            <a:endParaRPr/>
          </a:p>
        </p:txBody>
      </p:sp>
      <p:sp>
        <p:nvSpPr>
          <p:cNvPr id="114" name="Google Shape;114;p21"/>
          <p:cNvSpPr txBox="1">
            <a:spLocks noGrp="1"/>
          </p:cNvSpPr>
          <p:nvPr>
            <p:ph type="subTitle" idx="1"/>
          </p:nvPr>
        </p:nvSpPr>
        <p:spPr>
          <a:xfrm>
            <a:off x="257700" y="5891382"/>
            <a:ext cx="7044600" cy="4800600"/>
          </a:xfrm>
          <a:prstGeom prst="rect">
            <a:avLst/>
          </a:prstGeom>
        </p:spPr>
        <p:txBody>
          <a:bodyPr spcFirstLastPara="1" wrap="square" lIns="91425" tIns="91425" rIns="91425" bIns="91425" anchor="t" anchorCtr="0">
            <a:normAutofit fontScale="25000" lnSpcReduction="20000"/>
          </a:bodyPr>
          <a:lstStyle/>
          <a:p>
            <a:pPr marL="457200" lvl="0" indent="-429907" algn="l" rtl="0">
              <a:lnSpc>
                <a:spcPct val="115000"/>
              </a:lnSpc>
              <a:spcBef>
                <a:spcPts val="0"/>
              </a:spcBef>
              <a:spcAft>
                <a:spcPts val="0"/>
              </a:spcAft>
              <a:buClr>
                <a:srgbClr val="333333"/>
              </a:buClr>
              <a:buSzPct val="100000"/>
              <a:buAutoNum type="arabicPeriod"/>
            </a:pPr>
            <a:r>
              <a:rPr lang="ja" sz="12680">
                <a:solidFill>
                  <a:srgbClr val="333333"/>
                </a:solidFill>
              </a:rPr>
              <a:t>Covid-19 significantly influences disparities worldwide. </a:t>
            </a:r>
            <a:endParaRPr sz="12680">
              <a:solidFill>
                <a:srgbClr val="333333"/>
              </a:solidFill>
            </a:endParaRPr>
          </a:p>
          <a:p>
            <a:pPr marL="457200" lvl="0" indent="-429907" algn="l" rtl="0">
              <a:lnSpc>
                <a:spcPct val="115000"/>
              </a:lnSpc>
              <a:spcBef>
                <a:spcPts val="0"/>
              </a:spcBef>
              <a:spcAft>
                <a:spcPts val="0"/>
              </a:spcAft>
              <a:buClr>
                <a:srgbClr val="333333"/>
              </a:buClr>
              <a:buSzPct val="100000"/>
              <a:buAutoNum type="arabicPeriod"/>
            </a:pPr>
            <a:r>
              <a:rPr lang="ja" sz="12680">
                <a:solidFill>
                  <a:srgbClr val="333333"/>
                </a:solidFill>
              </a:rPr>
              <a:t>People who are struggling with discrimination are only immigrants.</a:t>
            </a:r>
            <a:endParaRPr sz="12680">
              <a:solidFill>
                <a:srgbClr val="333333"/>
              </a:solidFill>
            </a:endParaRPr>
          </a:p>
          <a:p>
            <a:pPr marL="457200" lvl="0" indent="-429907" algn="l" rtl="0">
              <a:lnSpc>
                <a:spcPct val="115000"/>
              </a:lnSpc>
              <a:spcBef>
                <a:spcPts val="0"/>
              </a:spcBef>
              <a:spcAft>
                <a:spcPts val="0"/>
              </a:spcAft>
              <a:buClr>
                <a:srgbClr val="333333"/>
              </a:buClr>
              <a:buSzPct val="100000"/>
              <a:buAutoNum type="arabicPeriod"/>
            </a:pPr>
            <a:r>
              <a:rPr lang="ja" sz="12680">
                <a:solidFill>
                  <a:srgbClr val="333333"/>
                </a:solidFill>
              </a:rPr>
              <a:t> We are on the verge of dealing with economic disparities, leading to being at risk of human rights.</a:t>
            </a:r>
            <a:endParaRPr sz="12680">
              <a:solidFill>
                <a:srgbClr val="333333"/>
              </a:solidFill>
            </a:endParaRPr>
          </a:p>
          <a:p>
            <a:pPr marL="457200" lvl="0" indent="-429907" algn="l" rtl="0">
              <a:lnSpc>
                <a:spcPct val="115000"/>
              </a:lnSpc>
              <a:spcBef>
                <a:spcPts val="0"/>
              </a:spcBef>
              <a:spcAft>
                <a:spcPts val="0"/>
              </a:spcAft>
              <a:buClr>
                <a:srgbClr val="333333"/>
              </a:buClr>
              <a:buSzPct val="100000"/>
              <a:buAutoNum type="arabicPeriod"/>
            </a:pPr>
            <a:r>
              <a:rPr lang="ja" sz="12680">
                <a:solidFill>
                  <a:srgbClr val="333333"/>
                </a:solidFill>
              </a:rPr>
              <a:t>Increasing unemployment is not related to infectious viruses.</a:t>
            </a:r>
            <a:endParaRPr sz="12680">
              <a:solidFill>
                <a:srgbClr val="333333"/>
              </a:solidFill>
            </a:endParaRPr>
          </a:p>
          <a:p>
            <a:pPr marL="0" lvl="0" indent="0" algn="ctr" rtl="0">
              <a:spcBef>
                <a:spcPts val="100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2274</Words>
  <Application>Microsoft Office PowerPoint</Application>
  <PresentationFormat>ユーザー設定</PresentationFormat>
  <Paragraphs>278</Paragraphs>
  <Slides>16</Slides>
  <Notes>16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16</vt:i4>
      </vt:variant>
    </vt:vector>
  </HeadingPairs>
  <TitlesOfParts>
    <vt:vector size="20" baseType="lpstr">
      <vt:lpstr>Arial</vt:lpstr>
      <vt:lpstr>Impact</vt:lpstr>
      <vt:lpstr>Times New Roman</vt:lpstr>
      <vt:lpstr>Simple Light</vt:lpstr>
      <vt:lpstr>SDGs Racism  Teaching Materials</vt:lpstr>
      <vt:lpstr>                    &lt;a&gt;(00:00~00:18) Why is (①) important for the US right now and in the world?  (①) is our call to (②). It is a tool to reimagine a world where black people are free to exist, free to (③). It is a tool for our allies to show up differently for us.   &lt;b&gt;(3:29~3:44)So I think race and (④) is probably the most studied social, economic and political (⑤) in this country, but it's also the least understood. The reality is that race in the United States operates on a (⑥) from black to white. Doesn't mean that people who are in between don't experience (④), but it means that the closer you are to white on that (⑥), the better off you are. And the closer to black that you are on that (⑥) the worse off you are.   &lt;c&gt; (10:44~11:29)So you all are doing work that forces you to face some (⑦), painful realities on a daily basis. What gives you hope and (⑧)you in that context? I am hopeful for black futures. And I say that because we live in a society that's so (⑨) with black death. We have (⑩) of our death on the TV screen, on our Twitter timelines, on our Facebook timelines, but what if (⑪) we imagine black life? We imagine black people living and (⑫) . And that -- that (⑧) me.  </vt:lpstr>
      <vt:lpstr>C.(13:58~14:46)In this interview, there are two things these people ask the audience to do, write down under the blank to make sentence correct (15 mins)   ex)Interviewer First step  Having our minds open and shift  　　　　　　　　　　　　　　　　　　　　↓ Take action Call the 1………….... and 2…………. that they stop doing something that harms black people  　　　　　　　　　　↓ Get involved  3……… something, 4 ....   …   …..  of something</vt:lpstr>
      <vt:lpstr>PowerPoint プレゼンテーション</vt:lpstr>
      <vt:lpstr>Q１，Choose the number that fits in each parenthesis.  Late last year, the United Nations issued a report that detailed "an alarming level" of racially motivated violence and other hate incidents against Asian Americans.   It is difficult to determine exact numbers for such crimes and instances of discrimination, as no organisations or governmental agencies have been tracking the issue long-term, and reporting standards can vary region to region.  The advocacy group Stop AAPI Hate said it received more than（   a     ）reports of hate incidents directed at Asian Americans and Pacific Islanders nationwide last year.    a, A 2800, B 6880, C,10790, D, 1200 You can refer to the information below. </vt:lpstr>
      <vt:lpstr> Q,3　For the underlined part, use your imagination to think about what this sentence means. Although the Asian population grew faster than other major groups in the last US census, the community's stories are not widely covered in the media and its concerns are not polled by political parties, Ms Nguyen told the BBC. Some federal agencies do not even include the Asian American and Pacific Islander community in their definitions of racial minorities, she notes. Ms Nguyen says that  the people attacking Asian Americans since the pandemic began "can't really differentiate and don't care if we are X, Y or Z". "They have made us a scapegoat to enact their violence." For Ms Nguyen, the more visibility anti-Asian crimes receive, the better. She notes that laws can help solve the problem, but the US needs a cultural shift as well.   "We are in a moment of reckoning right now," Ms Nguyen adds. "We have been systematically erased on every single level and people can start to combat that by educating themselves about us."   Q,4 Why do people discriminate, not just against Asians? How can we reduce discrimination? Give your own opinion. (10 minutes)   Answer sheet </vt:lpstr>
      <vt:lpstr>PowerPoint プレゼンテーション</vt:lpstr>
      <vt:lpstr>PowerPoint プレゼンテーション</vt:lpstr>
      <vt:lpstr>Do the following statements agree with the information given in reading passage 1? True: if the statement agrees with the information False: if the statement contradicts the information  </vt:lpstr>
      <vt:lpstr>B. Choose the best words to complete the sentence in the passage.</vt:lpstr>
      <vt:lpstr>This passage describes how a multicultural company called “accenture” makes an effort to protect human rights.  HUMAN RIGHTS   H. As we serve clients across the globe, we support and respect internationally recognized human rights wherever we do business. These standards are expressed in the International Bill of Human Rights and the International Labor Organization’s Declaration on Fundamental Principles and Rights at Work. Support and respect for the protection of human rights are at the heart of our core values, especially Respect for the Individual, Best People and Integrity. Our commitment is anchored in our COBE, our Supplier Standards of Conduct and our global policies. We speak up if we experience any human rights violations and take action—or reach out for guidance—if we witness or become aware of any violations across the following areas:  I.  • Diversity and equal opportunity—We are committed to eliminating discrimination in employment and apply our principle of meritocracy when we make decisions about our people. We value diversity and do not discriminate. We value different cultures, strive to have a diverse and inclusive workforce, and meet legal hiring mandates. (See Our People.)   J. • Employment conditions and working practices—We are committed to: - Eliminating human traficking, slavery, servitude and forced or compulsory labor. - Abolishing child labor. - Ensuring a respectful environment for our people. - Respecting the right of our people to form and freely join (or refrain from joining) legally constituted representative bodies and working in good faith with them.   K.• Health, safety and security—We are committed to ensuring the well-being of our people. (See Our People.) • Supply chain—We are committed to supporting and respecting human rights in our supply chain in a manner consistent with our Supplier Standards of Conduct. (See Supply Chain.)        </vt:lpstr>
      <vt:lpstr>Write the correct letter, H-K, in boxes   12. Mention of the importance of human right in the workplace 13. Mention of the importance of understanding different cultures 14. Examples of harsh working environment and mation of the importance of creating the new environment where employees can feel comfortable to work 15. Three keys to protect human right  Choose the letter and Fill in the blank to complete the sentence.   It is of paramount importance that (16.             ) and ( 17.             ) play an essential role in protecting ( 18.               ). In business, when the company makes a decision about new unemployment, ( 19.             ) and ( 20.                )  contribute to eliminating racial dicrimination.  For the purpose of eradicating inequality, improving ( 21.              ) and ( 22.       )  can prevent an exacerbating working environment for employees.  </vt:lpstr>
      <vt:lpstr>PowerPoint プレゼンテーション</vt:lpstr>
      <vt:lpstr>PowerPoint プレゼンテーション</vt:lpstr>
      <vt:lpstr>C. Look at this graph. This graph illustrates the situation of racial discrimination in America. Describe the graph and write your opinion about the solution to racial discrimination.   </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SDGs Racism  Teaching Materials</dc:title>
  <dc:creator>Marc Jones</dc:creator>
  <cp:lastModifiedBy>Microsoft アカウント</cp:lastModifiedBy>
  <cp:revision>2</cp:revision>
  <dcterms:modified xsi:type="dcterms:W3CDTF">2022-07-30T07:12:23Z</dcterms:modified>
</cp:coreProperties>
</file>