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ジョーンズマーク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2-21T08:04:52.510">
    <p:pos x="469" y="939"/>
    <p:text>spelling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12-21T08:04:37.187">
    <p:pos x="689" y="329"/>
    <p:text>spelling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c528f1f2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c528f1f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c2073b5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c2073b5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c2073b5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c2073b5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c2073b58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c2073b58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e80b9b69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e80b9b69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e80b9b69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e80b9b69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e80b9b69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e80b9b69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0cab46d9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0cab46d9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0cab46d9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0cab46d9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0cab46d9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0cab46d9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3f7e4d8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3f7e4d8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3e95f468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3e95f468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5e0a3d5a_5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c5e0a3d5a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1583817b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1583817b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3f7e4d8bf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3f7e4d8bf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c5e0a3d5a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c5e0a3d5a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5e0a3d5a_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5e0a3d5a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c5e0a3d5a_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c5e0a3d5a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7ab80b33fdf205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7ab80b33fdf205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8.jpg"/><Relationship Id="rId7" Type="http://schemas.openxmlformats.org/officeDocument/2006/relationships/image" Target="../media/image14.jp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15400" y="411550"/>
            <a:ext cx="3913200" cy="7857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4400"/>
              <a:t>What is SDGs</a:t>
            </a:r>
            <a:endParaRPr sz="4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75" y="1727625"/>
            <a:ext cx="2716951" cy="271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6815" y="1727615"/>
            <a:ext cx="2716951" cy="271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975" y="1727625"/>
            <a:ext cx="2716951" cy="271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50" y="152400"/>
            <a:ext cx="681027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25" y="152400"/>
            <a:ext cx="667523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250" y="310938"/>
            <a:ext cx="6253475" cy="452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1014250" y="178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5620"/>
              <a:t>How to Solve</a:t>
            </a:r>
            <a:endParaRPr sz="472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475" y="791000"/>
            <a:ext cx="444122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3220" u="sng"/>
              <a:t>Speaking &amp; Writing</a:t>
            </a:r>
            <a:r>
              <a:rPr lang="ja" sz="3220"/>
              <a:t> </a:t>
            </a:r>
            <a:endParaRPr sz="3220"/>
          </a:p>
        </p:txBody>
      </p:sp>
      <p:sp>
        <p:nvSpPr>
          <p:cNvPr id="145" name="Google Shape;145;p26"/>
          <p:cNvSpPr txBox="1"/>
          <p:nvPr/>
        </p:nvSpPr>
        <p:spPr>
          <a:xfrm>
            <a:off x="2950725" y="734975"/>
            <a:ext cx="621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745775" y="1491575"/>
            <a:ext cx="6225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Think </a:t>
            </a:r>
            <a:r>
              <a:rPr lang="ja" sz="2200">
                <a:solidFill>
                  <a:schemeClr val="dk2"/>
                </a:solidFill>
              </a:rPr>
              <a:t>solutions</a:t>
            </a:r>
            <a:r>
              <a:rPr lang="ja" sz="2200">
                <a:solidFill>
                  <a:schemeClr val="dk2"/>
                </a:solidFill>
              </a:rPr>
              <a:t> of the problem which was discussed in the previous section.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About 10 </a:t>
            </a:r>
            <a:r>
              <a:rPr lang="ja" sz="2200">
                <a:solidFill>
                  <a:schemeClr val="dk2"/>
                </a:solidFill>
              </a:rPr>
              <a:t>mi</a:t>
            </a:r>
            <a:r>
              <a:rPr lang="ja" sz="2200">
                <a:solidFill>
                  <a:schemeClr val="dk2"/>
                </a:solidFill>
              </a:rPr>
              <a:t>nutes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You should read two articles as a hint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ja" sz="2200">
                <a:solidFill>
                  <a:schemeClr val="dk2"/>
                </a:solidFill>
              </a:rPr>
              <a:t>words colored in yellow are key words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2356250" y="4009975"/>
            <a:ext cx="62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578050" y="4236925"/>
            <a:ext cx="62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1093900" y="522900"/>
            <a:ext cx="558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4320"/>
              <a:t>Discussion！</a:t>
            </a:r>
            <a:r>
              <a:rPr lang="ja" sz="1700"/>
              <a:t>About 5 </a:t>
            </a:r>
            <a:r>
              <a:rPr lang="ja" sz="1700"/>
              <a:t>minutes</a:t>
            </a:r>
            <a:endParaRPr sz="1700"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725" y="1200700"/>
            <a:ext cx="424300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184025"/>
            <a:ext cx="256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Before SDGs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75" y="756725"/>
            <a:ext cx="4063925" cy="21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550" y="1729124"/>
            <a:ext cx="3880201" cy="29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/>
          <p:nvPr/>
        </p:nvSpPr>
        <p:spPr>
          <a:xfrm rot="3146340">
            <a:off x="4278429" y="1831173"/>
            <a:ext cx="1243590" cy="3078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/>
          <p:nvPr/>
        </p:nvSpPr>
        <p:spPr>
          <a:xfrm rot="7174367">
            <a:off x="4052953" y="4269019"/>
            <a:ext cx="1436998" cy="24666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/>
          <p:nvPr/>
        </p:nvSpPr>
        <p:spPr>
          <a:xfrm>
            <a:off x="350400" y="2881375"/>
            <a:ext cx="2487300" cy="4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/>
              <a:t>MDGs2015</a:t>
            </a:r>
            <a:endParaRPr b="1" sz="3000"/>
          </a:p>
        </p:txBody>
      </p:sp>
      <p:sp>
        <p:nvSpPr>
          <p:cNvPr id="165" name="Google Shape;165;p28"/>
          <p:cNvSpPr/>
          <p:nvPr/>
        </p:nvSpPr>
        <p:spPr>
          <a:xfrm>
            <a:off x="6060850" y="1467675"/>
            <a:ext cx="2487300" cy="45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000"/>
              <a:t>S</a:t>
            </a:r>
            <a:r>
              <a:rPr b="1" lang="ja" sz="3000"/>
              <a:t>DGs2030</a:t>
            </a:r>
            <a:endParaRPr b="1"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After 2030?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14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/>
              <a:t>What is the fundamental problem in Indonesia, with regard to children?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/>
              <a:t>How should the SDG limitations be improved? Choose one goal and explain your improvements.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2617850" y="2285400"/>
            <a:ext cx="454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3600">
                <a:solidFill>
                  <a:schemeClr val="dk1"/>
                </a:solidFill>
              </a:rPr>
              <a:t>Reading &amp; Writing!</a:t>
            </a:r>
            <a:r>
              <a:rPr b="1" lang="ja" sz="3300">
                <a:solidFill>
                  <a:schemeClr val="dk1"/>
                </a:solidFill>
              </a:rPr>
              <a:t> </a:t>
            </a:r>
            <a:endParaRPr b="1"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448700" y="297250"/>
            <a:ext cx="65436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800">
                <a:solidFill>
                  <a:schemeClr val="dk2"/>
                </a:solidFill>
                <a:highlight>
                  <a:srgbClr val="B6D7A8"/>
                </a:highlight>
              </a:rPr>
              <a:t>Solution</a:t>
            </a:r>
            <a:r>
              <a:rPr lang="ja" sz="2800">
                <a:solidFill>
                  <a:schemeClr val="dk2"/>
                </a:solidFill>
              </a:rPr>
              <a:t> to achieve the goals of SDGs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850" y="1300425"/>
            <a:ext cx="7011300" cy="36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1104" l="0" r="0" t="1114"/>
          <a:stretch/>
        </p:blipFill>
        <p:spPr>
          <a:xfrm>
            <a:off x="311702" y="744565"/>
            <a:ext cx="2487351" cy="24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377" l="0" r="0" t="367"/>
          <a:stretch/>
        </p:blipFill>
        <p:spPr>
          <a:xfrm>
            <a:off x="3266225" y="744575"/>
            <a:ext cx="2487350" cy="24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750" y="744575"/>
            <a:ext cx="2487350" cy="24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762275" cy="17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27876"/>
            <a:ext cx="1762275" cy="176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5">
            <a:alphaModFix/>
          </a:blip>
          <a:srcRect b="5512" l="23151" r="23317" t="5146"/>
          <a:stretch/>
        </p:blipFill>
        <p:spPr>
          <a:xfrm>
            <a:off x="0" y="3379913"/>
            <a:ext cx="1762276" cy="17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920875" y="270150"/>
            <a:ext cx="5432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Comic Sans MS"/>
                <a:ea typeface="Comic Sans MS"/>
                <a:cs typeface="Comic Sans MS"/>
                <a:sym typeface="Comic Sans MS"/>
              </a:rPr>
              <a:t>A lot of food wastes in developed countries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920875" y="1617650"/>
            <a:ext cx="4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2920875" y="2216500"/>
            <a:ext cx="5432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ja" sz="2600">
                <a:latin typeface="Comic Sans MS"/>
                <a:ea typeface="Comic Sans MS"/>
                <a:cs typeface="Comic Sans MS"/>
                <a:sym typeface="Comic Sans MS"/>
              </a:rPr>
              <a:t>nconscious stereotypes and bias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920875" y="3762650"/>
            <a:ext cx="5432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600">
                <a:latin typeface="Comic Sans MS"/>
                <a:ea typeface="Comic Sans MS"/>
                <a:cs typeface="Comic Sans MS"/>
                <a:sym typeface="Comic Sans MS"/>
              </a:rPr>
              <a:t>More </a:t>
            </a:r>
            <a:r>
              <a:rPr lang="ja" sz="2600">
                <a:latin typeface="Comic Sans MS"/>
                <a:ea typeface="Comic Sans MS"/>
                <a:cs typeface="Comic Sans MS"/>
                <a:sym typeface="Comic Sans MS"/>
              </a:rPr>
              <a:t>energy</a:t>
            </a:r>
            <a:r>
              <a:rPr lang="ja" sz="2600">
                <a:latin typeface="Comic Sans MS"/>
                <a:ea typeface="Comic Sans MS"/>
                <a:cs typeface="Comic Sans MS"/>
                <a:sym typeface="Comic Sans MS"/>
              </a:rPr>
              <a:t> generating, more pollution will be produced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6">
            <a:alphaModFix/>
          </a:blip>
          <a:srcRect b="1104" l="0" r="0" t="1114"/>
          <a:stretch/>
        </p:blipFill>
        <p:spPr>
          <a:xfrm>
            <a:off x="-18000" y="14825"/>
            <a:ext cx="1762275" cy="15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7">
            <a:alphaModFix/>
          </a:blip>
          <a:srcRect b="377" l="0" r="0" t="367"/>
          <a:stretch/>
        </p:blipFill>
        <p:spPr>
          <a:xfrm>
            <a:off x="-18000" y="1590738"/>
            <a:ext cx="1762275" cy="16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8000" y="3302817"/>
            <a:ext cx="1780275" cy="18406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7"/>
          <p:cNvCxnSpPr/>
          <p:nvPr/>
        </p:nvCxnSpPr>
        <p:spPr>
          <a:xfrm>
            <a:off x="-16950" y="3256275"/>
            <a:ext cx="9177900" cy="51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7"/>
          <p:cNvCxnSpPr/>
          <p:nvPr/>
        </p:nvCxnSpPr>
        <p:spPr>
          <a:xfrm>
            <a:off x="-18000" y="1605700"/>
            <a:ext cx="9180000" cy="49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1" cy="51419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05950"/>
            <a:ext cx="4260300" cy="3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/>
              <a:t>To achieve sdgs goal,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800"/>
              <a:t>it costs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5600"/>
              <a:t>$</a:t>
            </a:r>
            <a:r>
              <a:rPr lang="ja" sz="5600"/>
              <a:t>5trillion</a:t>
            </a:r>
            <a:r>
              <a:rPr lang="ja"/>
              <a:t>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3000"/>
              <a:t>per</a:t>
            </a:r>
            <a:r>
              <a:rPr lang="ja" sz="3000"/>
              <a:t> year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3600"/>
              <a:t>Need minimum goal to achieve </a:t>
            </a:r>
            <a:endParaRPr sz="3600"/>
          </a:p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801" y="1007500"/>
            <a:ext cx="4878500" cy="37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0875"/>
            <a:ext cx="9356025" cy="70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5356125" y="863546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ja" sz="3100"/>
              <a:t>Some country </a:t>
            </a:r>
            <a:r>
              <a:rPr b="1" lang="ja" sz="3100"/>
              <a:t>refuses SDGs for their culture issues </a:t>
            </a:r>
            <a:endParaRPr b="1" sz="3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050" y="254400"/>
            <a:ext cx="4963474" cy="45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